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I’m John Flack. This is ControlSift, my Mentor Me Collective and Google DeepMind AI Research Foundations capstone. The question is simple: can a small language model help a human reviewer tell real cybersecurity proof from paperwork that only looks convincing? For the MMC rubric, the project maps to option 4, Reduced Inequalities; in the United Nations framework, that is Sustainable Development Goal 10. ControlSift is synthetic research, not a production auditor or a replacement for professional judgment.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problem is evidence quality, not document relevance. A policy saying privileged accounts must use multi-factor authentication may be relevant, but it does not prove those accounts were enrolled during the assessment period. NIST SP 800-53A frames control assessment around whether controls are implemented and achieving intended outcomes. NIST also recognizes that smaller organizations often operate with limited cybersecurity resources and budgets. ControlSift therefore tests a low-cost triage approach that could focus human attention without lowering the assurance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 is a five-class evidence-quality task: Sufficient, Partial, Insufficient, Irrelevant, and Contradictory. The benchmark contains about fifteen hundred synthetic evidence packets, with scenario families isolated across train, validation, test, and challenge splits. Macro F1 is the primary metric so every label counts equally. An early generator let TF-IDF score perfectly by exploiting lexical shortcuts. I treated that as a dataset defect, hardened the benchmark, and sealed the evaluation protocol before final model claims.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is a model ladder, not a one-model demo. The classical path compares a majority baseline with TF-IDF logistic regression. The language-model path compares Gemma 3 one-billion-parameter zero-shot, few-shot, and QLoRA adaptation using 4-bit NF4 on free-tier GPU infrastructure. QLoRA was chosen as a memory-efficient fine-tuning method. One boundary matters: the hardened classical runs are dataset version 1.1, while the completed Gemma runs are version 1.0. Those scores are valid experiment receipts, but not a controlled cross-version head-to-head ranking.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are straightforward. On version 1.1, majority macro F1 is zero point zero six six seven; TF-IDF reaches zero point five three two seven, with challenge macro F1 zero point five two three seven. On version 1.0, Gemma zero-shot reaches zero point zero seven nine six. Few-shot reaches zero point one three six five and is the strongest Gemma run. QLoRA reaches zero point zero eight two seven and does not beat few-shot. Its label parse-success rate is only forty-three point five percent, making output reliability a first-class failure mode. The defensible finding is that few-shot beats QLoRA within the Gemma experiments, and fine-tuning did not automatically improve this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Responsible AI is built into the design. The corpus is synthetic, so no employer, customer, or patient evidence enters the project. Malformed outputs count as errors instead of being quietly repaired. The public artifact includes a Data Card, Model Card, AI risk register, Intended Use statement, limitations, and a Failure Lab that exposes difficult cases. These choices align with NIST AI Risk Management Framework principles around scope, measurement, human roles, and oversight. Human judgment stays authoritative, and ControlSift makes no production-certification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implementation plan mapped the work across the program’s twelve-week runway, although the technical work finished early. It moved from problem framing and external research, to benchmark generation and hardening, protocol seal, classical baselines, Gemma prompting, QLoRA training, error analysis, and public documentation. Resources were Python, scikit-learn, Gemma 3, Hugging Face, Kaggle or Colab GPU access, and GitHub Pages. Risks included leakage, lexical shortcuts, test-set tuning, fabricated metrics, secret exposure, synthetic-to-real overgeneralization, and automation bias. Mitigations include family-isolated splits, machine-readable results, platform secrets, explicit limitations, and human review. As research and training, the approach is practical, inexpensive, reproducible, and scalable; production use would require governed real-world validation.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recommendation is conservative: do not deploy ControlSift as an audit autopilot. Preserve human authority, improve constrained output handling before stronger model claims, and validate any future operational use on governed real-world evidence. The larger finding is methodological: an AI project does not need an AI victory to be useful. ControlSift preserved a negative fine-tuning result, documented its limits, and left the evidence open for inspection. The finished artifact includes the report, sources, results, Failure Lab, assurance package, reproducibility path, and public site. Thank you for reviewing the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07100C"/>
        </a:solidFill>
      </p:bgPr>
    </p:bg>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7FFFB2"/>
          </a:solidFill>
          <a:ln w="12700">
            <a:solidFill>
              <a:srgbClr val="7FFFB2"/>
            </a:solidFill>
            <a:prstDash val="solid"/>
          </a:ln>
        </p:spPr>
      </p:sp>
      <p:sp>
        <p:nvSpPr>
          <p:cNvPr id="3" name="Text 1"/>
          <p:cNvSpPr/>
          <p:nvPr/>
        </p:nvSpPr>
        <p:spPr>
          <a:xfrm>
            <a:off x="502920" y="164592"/>
            <a:ext cx="4937760" cy="256032"/>
          </a:xfrm>
          <a:prstGeom prst="rect">
            <a:avLst/>
          </a:prstGeom>
          <a:noFill/>
          <a:ln/>
        </p:spPr>
        <p:txBody>
          <a:bodyPr wrap="square" lIns="0" tIns="0" rIns="0" bIns="0" rtlCol="0" anchor="ctr"/>
          <a:lstStyle/>
          <a:p>
            <a:pPr indent="0" marL="0">
              <a:buNone/>
            </a:pPr>
            <a:r>
              <a:rPr lang="en-US" sz="900" b="1" spc="120" kern="0" dirty="0">
                <a:solidFill>
                  <a:srgbClr val="7FFFB2"/>
                </a:solidFill>
                <a:latin typeface="Consolas" pitchFamily="34" charset="0"/>
                <a:ea typeface="Consolas" pitchFamily="34" charset="-122"/>
                <a:cs typeface="Consolas" pitchFamily="34" charset="-120"/>
              </a:rPr>
              <a:t>CONTROLSIFT / AI ASSURANCE RESEARCH</a:t>
            </a:r>
            <a:endParaRPr lang="en-US" sz="900" dirty="0"/>
          </a:p>
        </p:txBody>
      </p:sp>
      <p:sp>
        <p:nvSpPr>
          <p:cNvPr id="4" name="Text 2"/>
          <p:cNvSpPr/>
          <p:nvPr/>
        </p:nvSpPr>
        <p:spPr>
          <a:xfrm>
            <a:off x="9875520" y="164592"/>
            <a:ext cx="1783080" cy="256032"/>
          </a:xfrm>
          <a:prstGeom prst="rect">
            <a:avLst/>
          </a:prstGeom>
          <a:noFill/>
          <a:ln/>
        </p:spPr>
        <p:txBody>
          <a:bodyPr wrap="square" lIns="0" tIns="0" rIns="0" bIns="0" rtlCol="0" anchor="ctr"/>
          <a:lstStyle/>
          <a:p>
            <a:pPr algn="r" indent="0" marL="0">
              <a:buNone/>
            </a:pPr>
            <a:r>
              <a:rPr lang="en-US" sz="900" dirty="0">
                <a:solidFill>
                  <a:srgbClr val="97AEA1"/>
                </a:solidFill>
                <a:latin typeface="Aptos" pitchFamily="34" charset="0"/>
                <a:ea typeface="Aptos" pitchFamily="34" charset="-122"/>
                <a:cs typeface="Aptos" pitchFamily="34" charset="-120"/>
              </a:rPr>
              <a:t>John Flack</a:t>
            </a:r>
            <a:endParaRPr lang="en-US" sz="900" dirty="0"/>
          </a:p>
        </p:txBody>
      </p:sp>
      <p:sp>
        <p:nvSpPr>
          <p:cNvPr id="5" name="Shape 3"/>
          <p:cNvSpPr/>
          <p:nvPr/>
        </p:nvSpPr>
        <p:spPr>
          <a:xfrm>
            <a:off x="502920" y="6547104"/>
            <a:ext cx="11183112" cy="0"/>
          </a:xfrm>
          <a:prstGeom prst="line">
            <a:avLst/>
          </a:prstGeom>
          <a:noFill/>
          <a:ln w="12700">
            <a:solidFill>
              <a:srgbClr val="263A31"/>
            </a:solidFill>
            <a:prstDash val="solid"/>
          </a:ln>
        </p:spPr>
      </p:sp>
      <p:sp>
        <p:nvSpPr>
          <p:cNvPr id="6" name="Text 4"/>
          <p:cNvSpPr/>
          <p:nvPr/>
        </p:nvSpPr>
        <p:spPr>
          <a:xfrm>
            <a:off x="502920" y="6583680"/>
            <a:ext cx="6492240" cy="182880"/>
          </a:xfrm>
          <a:prstGeom prst="rect">
            <a:avLst/>
          </a:prstGeom>
          <a:noFill/>
          <a:ln/>
        </p:spPr>
        <p:txBody>
          <a:bodyPr wrap="square" lIns="0" tIns="0" rIns="0" bIns="0" rtlCol="0" anchor="ctr"/>
          <a:lstStyle/>
          <a:p>
            <a:pPr indent="0" marL="0">
              <a:buNone/>
            </a:pPr>
            <a:r>
              <a:rPr lang="en-US" sz="780" dirty="0">
                <a:solidFill>
                  <a:srgbClr val="769083"/>
                </a:solidFill>
                <a:latin typeface="Aptos" pitchFamily="34" charset="0"/>
                <a:ea typeface="Aptos" pitchFamily="34" charset="-122"/>
                <a:cs typeface="Aptos" pitchFamily="34" charset="-120"/>
              </a:rPr>
              <a:t>Synthetic research artifact • human judgment remains authoritative</a:t>
            </a:r>
            <a:endParaRPr lang="en-US" sz="780" dirty="0"/>
          </a:p>
        </p:txBody>
      </p:sp>
      <p:sp>
        <p:nvSpPr>
          <p:cNvPr id="25" name="Slide Number Placeholder 0"/>
          <p:cNvSpPr>
            <a:spLocks noGrp="1"/>
          </p:cNvSpPr>
          <p:nvPr>
            <p:ph type="sldNum" sz="quarter" idx="4294967295"/>
          </p:nvPr>
        </p:nvSpPr>
        <p:spPr>
          <a:xfrm>
            <a:off x="11356848" y="6574536"/>
            <a:ext cx="320040" cy="164592"/>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rgbClr val="769083"/>
                </a:solidFill>
                <a:latin typeface="Consolas"/>
                <a:ea typeface="Consolas"/>
                <a:cs typeface="Consolas"/>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56848" y="6574536"/>
            <a:ext cx="320040" cy="164592"/>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rgbClr val="769083"/>
                </a:solidFill>
                <a:latin typeface="Consolas"/>
                <a:ea typeface="Consolas"/>
                <a:cs typeface="Consola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0C"/>
        </a:solidFill>
      </p:bgPr>
    </p:bg>
    <p:spTree>
      <p:nvGrpSpPr>
        <p:cNvPr id="1" name=""/>
        <p:cNvGrpSpPr/>
        <p:nvPr/>
      </p:nvGrpSpPr>
      <p:grpSpPr>
        <a:xfrm>
          <a:off x="0" y="0"/>
          <a:ext cx="0" cy="0"/>
          <a:chOff x="0" y="0"/>
          <a:chExt cx="0" cy="0"/>
        </a:xfrm>
      </p:grpSpPr>
      <p:sp>
        <p:nvSpPr>
          <p:cNvPr id="2" name="Text 0"/>
          <p:cNvSpPr/>
          <p:nvPr/>
        </p:nvSpPr>
        <p:spPr>
          <a:xfrm>
            <a:off x="566928" y="868680"/>
            <a:ext cx="5715000" cy="713232"/>
          </a:xfrm>
          <a:prstGeom prst="rect">
            <a:avLst/>
          </a:prstGeom>
          <a:noFill/>
          <a:ln/>
        </p:spPr>
        <p:txBody>
          <a:bodyPr wrap="square" lIns="0" tIns="0" rIns="0" bIns="0" rtlCol="0" anchor="ctr"/>
          <a:lstStyle/>
          <a:p>
            <a:pPr indent="0" marL="0">
              <a:buNone/>
            </a:pPr>
            <a:r>
              <a:rPr lang="en-US" sz="3800" b="1" dirty="0">
                <a:solidFill>
                  <a:srgbClr val="F4FBF6"/>
                </a:solidFill>
                <a:latin typeface="Aptos Display" pitchFamily="34" charset="0"/>
                <a:ea typeface="Aptos Display" pitchFamily="34" charset="-122"/>
                <a:cs typeface="Aptos Display" pitchFamily="34" charset="-120"/>
              </a:rPr>
              <a:t>ControlSift</a:t>
            </a:r>
            <a:endParaRPr lang="en-US" sz="3800" dirty="0"/>
          </a:p>
        </p:txBody>
      </p:sp>
      <p:sp>
        <p:nvSpPr>
          <p:cNvPr id="3" name="Text 1"/>
          <p:cNvSpPr/>
          <p:nvPr/>
        </p:nvSpPr>
        <p:spPr>
          <a:xfrm>
            <a:off x="585216" y="1627632"/>
            <a:ext cx="5486400" cy="914400"/>
          </a:xfrm>
          <a:prstGeom prst="rect">
            <a:avLst/>
          </a:prstGeom>
          <a:noFill/>
          <a:ln/>
        </p:spPr>
        <p:txBody>
          <a:bodyPr wrap="square" lIns="0" tIns="0" rIns="0" bIns="0" rtlCol="0" anchor="ctr">
            <a:normAutofit/>
          </a:bodyPr>
          <a:lstStyle/>
          <a:p>
            <a:pPr indent="0" marL="0">
              <a:buNone/>
            </a:pPr>
            <a:r>
              <a:rPr lang="en-US" sz="2400" dirty="0">
                <a:solidFill>
                  <a:srgbClr val="7FFFB2"/>
                </a:solidFill>
                <a:latin typeface="Aptos Display" pitchFamily="34" charset="0"/>
                <a:ea typeface="Aptos Display" pitchFamily="34" charset="-122"/>
                <a:cs typeface="Aptos Display" pitchFamily="34" charset="-120"/>
              </a:rPr>
              <a:t>Can a small language model tell proof from paperwork?</a:t>
            </a:r>
            <a:endParaRPr lang="en-US" sz="2400" dirty="0"/>
          </a:p>
        </p:txBody>
      </p:sp>
      <p:sp>
        <p:nvSpPr>
          <p:cNvPr id="4" name="Text 2"/>
          <p:cNvSpPr/>
          <p:nvPr/>
        </p:nvSpPr>
        <p:spPr>
          <a:xfrm>
            <a:off x="585216" y="2651760"/>
            <a:ext cx="5257800" cy="329184"/>
          </a:xfrm>
          <a:prstGeom prst="rect">
            <a:avLst/>
          </a:prstGeom>
          <a:noFill/>
          <a:ln/>
        </p:spPr>
        <p:txBody>
          <a:bodyPr wrap="square" lIns="0" tIns="0" rIns="0" bIns="0" rtlCol="0" anchor="ctr"/>
          <a:lstStyle/>
          <a:p>
            <a:pPr indent="0" marL="0">
              <a:buNone/>
            </a:pPr>
            <a:r>
              <a:rPr lang="en-US" sz="1350" dirty="0">
                <a:solidFill>
                  <a:srgbClr val="AAC0B2"/>
                </a:solidFill>
                <a:latin typeface="Aptos" pitchFamily="34" charset="0"/>
                <a:ea typeface="Aptos" pitchFamily="34" charset="-122"/>
                <a:cs typeface="Aptos" pitchFamily="34" charset="-120"/>
              </a:rPr>
              <a:t>AI assurance research for cybersecurity control evidence</a:t>
            </a:r>
            <a:endParaRPr lang="en-US" sz="1350" dirty="0"/>
          </a:p>
        </p:txBody>
      </p:sp>
      <p:sp>
        <p:nvSpPr>
          <p:cNvPr id="5" name="Shape 3"/>
          <p:cNvSpPr/>
          <p:nvPr/>
        </p:nvSpPr>
        <p:spPr>
          <a:xfrm>
            <a:off x="585216" y="3182112"/>
            <a:ext cx="2560320" cy="310896"/>
          </a:xfrm>
          <a:prstGeom prst="roundRect">
            <a:avLst>
              <a:gd name="adj" fmla="val 17647"/>
            </a:avLst>
          </a:prstGeom>
          <a:solidFill>
            <a:srgbClr val="122019"/>
          </a:solidFill>
          <a:ln w="12700">
            <a:solidFill>
              <a:srgbClr val="294037"/>
            </a:solidFill>
            <a:prstDash val="solid"/>
          </a:ln>
        </p:spPr>
      </p:sp>
      <p:sp>
        <p:nvSpPr>
          <p:cNvPr id="6" name="Text 4"/>
          <p:cNvSpPr/>
          <p:nvPr/>
        </p:nvSpPr>
        <p:spPr>
          <a:xfrm>
            <a:off x="658368" y="3232404"/>
            <a:ext cx="2414016" cy="201168"/>
          </a:xfrm>
          <a:prstGeom prst="rect">
            <a:avLst/>
          </a:prstGeom>
          <a:noFill/>
          <a:ln/>
        </p:spPr>
        <p:txBody>
          <a:bodyPr wrap="square" lIns="0" tIns="0" rIns="0" bIns="0" rtlCol="0" anchor="ctr">
            <a:normAutofit/>
          </a:bodyPr>
          <a:lstStyle/>
          <a:p>
            <a:pPr algn="ctr" indent="0" marL="0">
              <a:buNone/>
            </a:pPr>
            <a:r>
              <a:rPr lang="en-US" sz="860" b="1" dirty="0">
                <a:solidFill>
                  <a:srgbClr val="38E881"/>
                </a:solidFill>
                <a:latin typeface="Consolas" pitchFamily="34" charset="0"/>
                <a:ea typeface="Consolas" pitchFamily="34" charset="-122"/>
                <a:cs typeface="Consolas" pitchFamily="34" charset="-120"/>
              </a:rPr>
              <a:t>MMC OPTION 4 / UN SDG 10</a:t>
            </a:r>
            <a:endParaRPr lang="en-US" sz="860" dirty="0"/>
          </a:p>
        </p:txBody>
      </p:sp>
      <p:sp>
        <p:nvSpPr>
          <p:cNvPr id="7" name="Shape 5"/>
          <p:cNvSpPr/>
          <p:nvPr/>
        </p:nvSpPr>
        <p:spPr>
          <a:xfrm>
            <a:off x="3273552" y="3182112"/>
            <a:ext cx="2450592" cy="310896"/>
          </a:xfrm>
          <a:prstGeom prst="roundRect">
            <a:avLst>
              <a:gd name="adj" fmla="val 17647"/>
            </a:avLst>
          </a:prstGeom>
          <a:solidFill>
            <a:srgbClr val="122019"/>
          </a:solidFill>
          <a:ln w="12700">
            <a:solidFill>
              <a:srgbClr val="294037"/>
            </a:solidFill>
            <a:prstDash val="solid"/>
          </a:ln>
        </p:spPr>
      </p:sp>
      <p:sp>
        <p:nvSpPr>
          <p:cNvPr id="8" name="Text 6"/>
          <p:cNvSpPr/>
          <p:nvPr/>
        </p:nvSpPr>
        <p:spPr>
          <a:xfrm>
            <a:off x="3346704" y="3232404"/>
            <a:ext cx="2304288" cy="201168"/>
          </a:xfrm>
          <a:prstGeom prst="rect">
            <a:avLst/>
          </a:prstGeom>
          <a:noFill/>
          <a:ln/>
        </p:spPr>
        <p:txBody>
          <a:bodyPr wrap="square" lIns="0" tIns="0" rIns="0" bIns="0" rtlCol="0" anchor="ctr">
            <a:normAutofit/>
          </a:bodyPr>
          <a:lstStyle/>
          <a:p>
            <a:pPr algn="ctr" indent="0" marL="0">
              <a:buNone/>
            </a:pPr>
            <a:r>
              <a:rPr lang="en-US" sz="860" b="1" dirty="0">
                <a:solidFill>
                  <a:srgbClr val="7FFFB2"/>
                </a:solidFill>
                <a:latin typeface="Consolas" pitchFamily="34" charset="0"/>
                <a:ea typeface="Consolas" pitchFamily="34" charset="-122"/>
                <a:cs typeface="Consolas" pitchFamily="34" charset="-120"/>
              </a:rPr>
              <a:t>SYNTHETIC RESEARCH</a:t>
            </a:r>
            <a:endParaRPr lang="en-US" sz="860" dirty="0"/>
          </a:p>
        </p:txBody>
      </p:sp>
      <p:sp>
        <p:nvSpPr>
          <p:cNvPr id="9" name="Shape 7"/>
          <p:cNvSpPr/>
          <p:nvPr/>
        </p:nvSpPr>
        <p:spPr>
          <a:xfrm>
            <a:off x="6720840" y="868680"/>
            <a:ext cx="4892040" cy="5029200"/>
          </a:xfrm>
          <a:prstGeom prst="roundRect">
            <a:avLst>
              <a:gd name="adj" fmla="val 1121"/>
            </a:avLst>
          </a:prstGeom>
          <a:solidFill>
            <a:srgbClr val="0D1913"/>
          </a:solidFill>
          <a:ln w="15240">
            <a:solidFill>
              <a:srgbClr val="294037"/>
            </a:solidFill>
            <a:prstDash val="solid"/>
          </a:ln>
        </p:spPr>
      </p:sp>
      <p:sp>
        <p:nvSpPr>
          <p:cNvPr id="10" name="Text 8"/>
          <p:cNvSpPr/>
          <p:nvPr/>
        </p:nvSpPr>
        <p:spPr>
          <a:xfrm>
            <a:off x="7059168" y="1170432"/>
            <a:ext cx="4224528" cy="256032"/>
          </a:xfrm>
          <a:prstGeom prst="rect">
            <a:avLst/>
          </a:prstGeom>
          <a:noFill/>
          <a:ln/>
        </p:spPr>
        <p:txBody>
          <a:bodyPr wrap="square" lIns="0" tIns="0" rIns="0" bIns="0" rtlCol="0" anchor="ctr">
            <a:normAutofit/>
          </a:bodyPr>
          <a:lstStyle/>
          <a:p>
            <a:pPr indent="0" marL="0">
              <a:buNone/>
            </a:pPr>
            <a:r>
              <a:rPr lang="en-US" sz="900" b="1" spc="90" kern="0" dirty="0">
                <a:solidFill>
                  <a:srgbClr val="789083"/>
                </a:solidFill>
                <a:latin typeface="Consolas" pitchFamily="34" charset="0"/>
                <a:ea typeface="Consolas" pitchFamily="34" charset="-122"/>
                <a:cs typeface="Consolas" pitchFamily="34" charset="-120"/>
              </a:rPr>
              <a:t>ONE CONTROL. TWO VERY DIFFERENT ARTIFACTS.</a:t>
            </a:r>
            <a:endParaRPr lang="en-US" sz="900" dirty="0"/>
          </a:p>
        </p:txBody>
      </p:sp>
      <p:sp>
        <p:nvSpPr>
          <p:cNvPr id="11" name="Text 9"/>
          <p:cNvSpPr/>
          <p:nvPr/>
        </p:nvSpPr>
        <p:spPr>
          <a:xfrm>
            <a:off x="7059168" y="1517904"/>
            <a:ext cx="4160520" cy="411480"/>
          </a:xfrm>
          <a:prstGeom prst="rect">
            <a:avLst/>
          </a:prstGeom>
          <a:noFill/>
          <a:ln/>
        </p:spPr>
        <p:txBody>
          <a:bodyPr wrap="square" lIns="0" tIns="0" rIns="0" bIns="0" rtlCol="0" anchor="ctr">
            <a:normAutofit/>
          </a:bodyPr>
          <a:lstStyle/>
          <a:p>
            <a:pPr indent="0" marL="0">
              <a:buNone/>
            </a:pPr>
            <a:r>
              <a:rPr lang="en-US" sz="1800" b="1" dirty="0">
                <a:solidFill>
                  <a:srgbClr val="F4FBF6"/>
                </a:solidFill>
                <a:latin typeface="Aptos Display" pitchFamily="34" charset="0"/>
                <a:ea typeface="Aptos Display" pitchFamily="34" charset="-122"/>
                <a:cs typeface="Aptos Display" pitchFamily="34" charset="-120"/>
              </a:rPr>
              <a:t>Privileged accounts must use MFA.</a:t>
            </a:r>
            <a:endParaRPr lang="en-US" sz="1800" dirty="0"/>
          </a:p>
        </p:txBody>
      </p:sp>
      <p:sp>
        <p:nvSpPr>
          <p:cNvPr id="12" name="Shape 10"/>
          <p:cNvSpPr/>
          <p:nvPr/>
        </p:nvSpPr>
        <p:spPr>
          <a:xfrm>
            <a:off x="7059168" y="2139696"/>
            <a:ext cx="4160520" cy="1261872"/>
          </a:xfrm>
          <a:prstGeom prst="roundRect">
            <a:avLst>
              <a:gd name="adj" fmla="val 3623"/>
            </a:avLst>
          </a:prstGeom>
          <a:solidFill>
            <a:srgbClr val="0D1913"/>
          </a:solidFill>
          <a:ln w="12700">
            <a:solidFill>
              <a:srgbClr val="294037"/>
            </a:solidFill>
            <a:prstDash val="solid"/>
          </a:ln>
        </p:spPr>
      </p:sp>
      <p:sp>
        <p:nvSpPr>
          <p:cNvPr id="13" name="Text 11"/>
          <p:cNvSpPr/>
          <p:nvPr/>
        </p:nvSpPr>
        <p:spPr>
          <a:xfrm>
            <a:off x="7260336" y="2304288"/>
            <a:ext cx="502920" cy="219456"/>
          </a:xfrm>
          <a:prstGeom prst="rect">
            <a:avLst/>
          </a:prstGeom>
          <a:noFill/>
          <a:ln/>
        </p:spPr>
        <p:txBody>
          <a:bodyPr wrap="square" lIns="0" tIns="0" rIns="0" bIns="0" rtlCol="0" anchor="ctr"/>
          <a:lstStyle/>
          <a:p>
            <a:pPr indent="0" marL="0">
              <a:buNone/>
            </a:pPr>
            <a:r>
              <a:rPr lang="en-US" sz="900" b="1" dirty="0">
                <a:solidFill>
                  <a:srgbClr val="F4C66A"/>
                </a:solidFill>
                <a:latin typeface="Consolas" pitchFamily="34" charset="0"/>
                <a:ea typeface="Consolas" pitchFamily="34" charset="-122"/>
                <a:cs typeface="Consolas" pitchFamily="34" charset="-120"/>
              </a:rPr>
              <a:t>PAPERWORK</a:t>
            </a:r>
            <a:endParaRPr lang="en-US" sz="900" dirty="0"/>
          </a:p>
        </p:txBody>
      </p:sp>
      <p:sp>
        <p:nvSpPr>
          <p:cNvPr id="14" name="Text 12"/>
          <p:cNvSpPr/>
          <p:nvPr/>
        </p:nvSpPr>
        <p:spPr>
          <a:xfrm>
            <a:off x="7260336" y="2615184"/>
            <a:ext cx="3758184" cy="310896"/>
          </a:xfrm>
          <a:prstGeom prst="rect">
            <a:avLst/>
          </a:prstGeom>
          <a:noFill/>
          <a:ln/>
        </p:spPr>
        <p:txBody>
          <a:bodyPr wrap="square" lIns="0" tIns="0" rIns="0" bIns="0" rtlCol="0" anchor="ctr">
            <a:normAutofit/>
          </a:bodyPr>
          <a:lstStyle/>
          <a:p>
            <a:pPr indent="0" marL="0">
              <a:buNone/>
            </a:pPr>
            <a:r>
              <a:rPr lang="en-US" sz="1500" b="1" dirty="0">
                <a:solidFill>
                  <a:srgbClr val="F4FBF6"/>
                </a:solidFill>
                <a:latin typeface="Aptos Display" pitchFamily="34" charset="0"/>
                <a:ea typeface="Aptos Display" pitchFamily="34" charset="-122"/>
                <a:cs typeface="Aptos Display" pitchFamily="34" charset="-120"/>
              </a:rPr>
              <a:t>Policy document</a:t>
            </a:r>
            <a:endParaRPr lang="en-US" sz="1500" dirty="0"/>
          </a:p>
        </p:txBody>
      </p:sp>
      <p:sp>
        <p:nvSpPr>
          <p:cNvPr id="15" name="Text 13"/>
          <p:cNvSpPr/>
          <p:nvPr/>
        </p:nvSpPr>
        <p:spPr>
          <a:xfrm>
            <a:off x="7260336" y="2962656"/>
            <a:ext cx="3758184" cy="274320"/>
          </a:xfrm>
          <a:prstGeom prst="rect">
            <a:avLst/>
          </a:prstGeom>
          <a:noFill/>
          <a:ln/>
        </p:spPr>
        <p:txBody>
          <a:bodyPr wrap="square" lIns="0" tIns="0" rIns="0" bIns="0" rtlCol="0" anchor="t">
            <a:normAutofit/>
          </a:bodyPr>
          <a:lstStyle/>
          <a:p>
            <a:pPr indent="0" marL="0">
              <a:buNone/>
            </a:pPr>
            <a:r>
              <a:rPr lang="en-US" sz="1030" dirty="0">
                <a:solidFill>
                  <a:srgbClr val="AAC0B2"/>
                </a:solidFill>
                <a:latin typeface="Aptos" pitchFamily="34" charset="0"/>
                <a:ea typeface="Aptos" pitchFamily="34" charset="-122"/>
                <a:cs typeface="Aptos" pitchFamily="34" charset="-120"/>
              </a:rPr>
              <a:t>“Privileged accounts are required to use MFA.”</a:t>
            </a:r>
            <a:endParaRPr lang="en-US" sz="1030" dirty="0"/>
          </a:p>
        </p:txBody>
      </p:sp>
      <p:sp>
        <p:nvSpPr>
          <p:cNvPr id="16" name="Shape 14"/>
          <p:cNvSpPr/>
          <p:nvPr/>
        </p:nvSpPr>
        <p:spPr>
          <a:xfrm>
            <a:off x="7059168" y="3703320"/>
            <a:ext cx="4160520" cy="1463040"/>
          </a:xfrm>
          <a:prstGeom prst="roundRect">
            <a:avLst>
              <a:gd name="adj" fmla="val 3125"/>
            </a:avLst>
          </a:prstGeom>
          <a:solidFill>
            <a:srgbClr val="0D1913"/>
          </a:solidFill>
          <a:ln w="12700">
            <a:solidFill>
              <a:srgbClr val="294037"/>
            </a:solidFill>
            <a:prstDash val="solid"/>
          </a:ln>
        </p:spPr>
      </p:sp>
      <p:sp>
        <p:nvSpPr>
          <p:cNvPr id="17" name="Text 15"/>
          <p:cNvSpPr/>
          <p:nvPr/>
        </p:nvSpPr>
        <p:spPr>
          <a:xfrm>
            <a:off x="7260336" y="3867912"/>
            <a:ext cx="502920" cy="219456"/>
          </a:xfrm>
          <a:prstGeom prst="rect">
            <a:avLst/>
          </a:prstGeom>
          <a:noFill/>
          <a:ln/>
        </p:spPr>
        <p:txBody>
          <a:bodyPr wrap="square" lIns="0" tIns="0" rIns="0" bIns="0" rtlCol="0" anchor="ctr"/>
          <a:lstStyle/>
          <a:p>
            <a:pPr indent="0" marL="0">
              <a:buNone/>
            </a:pPr>
            <a:r>
              <a:rPr lang="en-US" sz="900" b="1" dirty="0">
                <a:solidFill>
                  <a:srgbClr val="38E881"/>
                </a:solidFill>
                <a:latin typeface="Consolas" pitchFamily="34" charset="0"/>
                <a:ea typeface="Consolas" pitchFamily="34" charset="-122"/>
                <a:cs typeface="Consolas" pitchFamily="34" charset="-120"/>
              </a:rPr>
              <a:t>PROOF</a:t>
            </a:r>
            <a:endParaRPr lang="en-US" sz="900" dirty="0"/>
          </a:p>
        </p:txBody>
      </p:sp>
      <p:sp>
        <p:nvSpPr>
          <p:cNvPr id="18" name="Text 16"/>
          <p:cNvSpPr/>
          <p:nvPr/>
        </p:nvSpPr>
        <p:spPr>
          <a:xfrm>
            <a:off x="7260336" y="4178808"/>
            <a:ext cx="3758184" cy="310896"/>
          </a:xfrm>
          <a:prstGeom prst="rect">
            <a:avLst/>
          </a:prstGeom>
          <a:noFill/>
          <a:ln/>
        </p:spPr>
        <p:txBody>
          <a:bodyPr wrap="square" lIns="0" tIns="0" rIns="0" bIns="0" rtlCol="0" anchor="ctr">
            <a:normAutofit/>
          </a:bodyPr>
          <a:lstStyle/>
          <a:p>
            <a:pPr indent="0" marL="0">
              <a:buNone/>
            </a:pPr>
            <a:r>
              <a:rPr lang="en-US" sz="1500" b="1" dirty="0">
                <a:solidFill>
                  <a:srgbClr val="F4FBF6"/>
                </a:solidFill>
                <a:latin typeface="Aptos Display" pitchFamily="34" charset="0"/>
                <a:ea typeface="Aptos Display" pitchFamily="34" charset="-122"/>
                <a:cs typeface="Aptos Display" pitchFamily="34" charset="-120"/>
              </a:rPr>
              <a:t>Operational export</a:t>
            </a:r>
            <a:endParaRPr lang="en-US" sz="1500" dirty="0"/>
          </a:p>
        </p:txBody>
      </p:sp>
      <p:sp>
        <p:nvSpPr>
          <p:cNvPr id="19" name="Text 17"/>
          <p:cNvSpPr/>
          <p:nvPr/>
        </p:nvSpPr>
        <p:spPr>
          <a:xfrm>
            <a:off x="7260336" y="4526280"/>
            <a:ext cx="3758184" cy="475488"/>
          </a:xfrm>
          <a:prstGeom prst="rect">
            <a:avLst/>
          </a:prstGeom>
          <a:noFill/>
          <a:ln/>
        </p:spPr>
        <p:txBody>
          <a:bodyPr wrap="square" lIns="0" tIns="0" rIns="0" bIns="0" rtlCol="0" anchor="t">
            <a:normAutofit/>
          </a:bodyPr>
          <a:lstStyle/>
          <a:p>
            <a:pPr indent="0" marL="0">
              <a:buNone/>
            </a:pPr>
            <a:r>
              <a:rPr lang="en-US" sz="1030" dirty="0">
                <a:solidFill>
                  <a:srgbClr val="AAC0B2"/>
                </a:solidFill>
                <a:latin typeface="Aptos" pitchFamily="34" charset="0"/>
                <a:ea typeface="Aptos" pitchFamily="34" charset="-122"/>
                <a:cs typeface="Aptos" pitchFamily="34" charset="-120"/>
              </a:rPr>
              <a:t>Audit-period IAM rows show the privileged population, MFA enrollment state, and review boundary.</a:t>
            </a:r>
            <a:endParaRPr lang="en-US" sz="1030" dirty="0"/>
          </a:p>
        </p:txBody>
      </p:sp>
      <p:sp>
        <p:nvSpPr>
          <p:cNvPr id="20" name="Text 18"/>
          <p:cNvSpPr/>
          <p:nvPr/>
        </p:nvSpPr>
        <p:spPr>
          <a:xfrm>
            <a:off x="7086600" y="5394960"/>
            <a:ext cx="4069080" cy="256032"/>
          </a:xfrm>
          <a:prstGeom prst="rect">
            <a:avLst/>
          </a:prstGeom>
          <a:noFill/>
          <a:ln/>
        </p:spPr>
        <p:txBody>
          <a:bodyPr wrap="square" lIns="0" tIns="0" rIns="0" bIns="0" rtlCol="0" anchor="ctr"/>
          <a:lstStyle/>
          <a:p>
            <a:pPr algn="ctr" indent="0" marL="0">
              <a:buNone/>
            </a:pPr>
            <a:r>
              <a:rPr lang="en-US" sz="1150" b="1" dirty="0">
                <a:solidFill>
                  <a:srgbClr val="7FFFB2"/>
                </a:solidFill>
                <a:latin typeface="Aptos" pitchFamily="34" charset="0"/>
                <a:ea typeface="Aptos" pitchFamily="34" charset="-122"/>
                <a:cs typeface="Aptos" pitchFamily="34" charset="-120"/>
              </a:rPr>
              <a:t>The research question lives in the gap.</a:t>
            </a:r>
            <a:endParaRPr lang="en-US" sz="1150" dirty="0"/>
          </a:p>
        </p:txBody>
      </p:sp>
      <p:sp>
        <p:nvSpPr>
          <p:cNvPr id="25" name="Slide Number Placeholder 0"/>
          <p:cNvSpPr>
            <a:spLocks noGrp="1"/>
          </p:cNvSpPr>
          <p:nvPr>
            <p:ph type="sldNum" sz="quarter" idx="4294967295"/>
          </p:nvPr>
        </p:nvSpPr>
        <p:spPr>
          <a:xfrm>
            <a:off x="11356848" y="6574536"/>
            <a:ext cx="320040" cy="164592"/>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rgbClr val="769083"/>
                </a:solidFill>
                <a:latin typeface="Consolas"/>
                <a:ea typeface="Consolas"/>
                <a:cs typeface="Consolas"/>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30352" y="566928"/>
            <a:ext cx="4754880" cy="219456"/>
          </a:xfrm>
          <a:prstGeom prst="rect">
            <a:avLst/>
          </a:prstGeom>
          <a:noFill/>
          <a:ln/>
        </p:spPr>
        <p:txBody>
          <a:bodyPr wrap="square" lIns="0" tIns="0" rIns="0" bIns="0" rtlCol="0" anchor="ctr"/>
          <a:lstStyle/>
          <a:p>
            <a:pPr indent="0" marL="0">
              <a:buNone/>
            </a:pPr>
            <a:r>
              <a:rPr lang="en-US" sz="1000" b="1" spc="130" kern="0" dirty="0">
                <a:solidFill>
                  <a:srgbClr val="38E881"/>
                </a:solidFill>
                <a:latin typeface="Consolas" pitchFamily="34" charset="0"/>
                <a:ea typeface="Consolas" pitchFamily="34" charset="-122"/>
                <a:cs typeface="Consolas" pitchFamily="34" charset="-120"/>
              </a:rPr>
              <a:t>01 / PROBLEM IDENTIFICATION</a:t>
            </a:r>
            <a:endParaRPr lang="en-US" sz="1000" dirty="0"/>
          </a:p>
        </p:txBody>
      </p:sp>
      <p:sp>
        <p:nvSpPr>
          <p:cNvPr id="3" name="Text 1"/>
          <p:cNvSpPr/>
          <p:nvPr/>
        </p:nvSpPr>
        <p:spPr>
          <a:xfrm>
            <a:off x="530352" y="804672"/>
            <a:ext cx="11064240" cy="594360"/>
          </a:xfrm>
          <a:prstGeom prst="rect">
            <a:avLst/>
          </a:prstGeom>
          <a:noFill/>
          <a:ln/>
        </p:spPr>
        <p:txBody>
          <a:bodyPr wrap="square" lIns="0" tIns="0" rIns="0" bIns="0" rtlCol="0" anchor="ctr">
            <a:normAutofit/>
          </a:bodyPr>
          <a:lstStyle/>
          <a:p>
            <a:pPr indent="0" marL="0">
              <a:buNone/>
            </a:pPr>
            <a:r>
              <a:rPr lang="en-US" sz="2800" b="1" dirty="0">
                <a:solidFill>
                  <a:srgbClr val="F4FBF6"/>
                </a:solidFill>
                <a:latin typeface="Aptos Display" pitchFamily="34" charset="0"/>
                <a:ea typeface="Aptos Display" pitchFamily="34" charset="-122"/>
                <a:cs typeface="Aptos Display" pitchFamily="34" charset="-120"/>
              </a:rPr>
              <a:t>Evidence that looks relevant is not always proof</a:t>
            </a:r>
            <a:endParaRPr lang="en-US" sz="2800" dirty="0"/>
          </a:p>
        </p:txBody>
      </p:sp>
      <p:sp>
        <p:nvSpPr>
          <p:cNvPr id="4" name="Text 2"/>
          <p:cNvSpPr/>
          <p:nvPr/>
        </p:nvSpPr>
        <p:spPr>
          <a:xfrm>
            <a:off x="548640" y="1399032"/>
            <a:ext cx="10698480" cy="384048"/>
          </a:xfrm>
          <a:prstGeom prst="rect">
            <a:avLst/>
          </a:prstGeom>
          <a:noFill/>
          <a:ln/>
        </p:spPr>
        <p:txBody>
          <a:bodyPr wrap="square" lIns="0" tIns="0" rIns="0" bIns="0" rtlCol="0" anchor="ctr">
            <a:normAutofit/>
          </a:bodyPr>
          <a:lstStyle/>
          <a:p>
            <a:pPr indent="0" marL="0">
              <a:buNone/>
            </a:pPr>
            <a:r>
              <a:rPr lang="en-US" sz="1350" dirty="0">
                <a:solidFill>
                  <a:srgbClr val="AAC0B2"/>
                </a:solidFill>
                <a:latin typeface="Aptos" pitchFamily="34" charset="0"/>
                <a:ea typeface="Aptos" pitchFamily="34" charset="-122"/>
                <a:cs typeface="Aptos" pitchFamily="34" charset="-120"/>
              </a:rPr>
              <a:t>Grounded in control-assessment guidance and real resource constraints.</a:t>
            </a:r>
            <a:endParaRPr lang="en-US" sz="1350" dirty="0"/>
          </a:p>
        </p:txBody>
      </p:sp>
      <p:sp>
        <p:nvSpPr>
          <p:cNvPr id="5" name="Shape 3"/>
          <p:cNvSpPr/>
          <p:nvPr/>
        </p:nvSpPr>
        <p:spPr>
          <a:xfrm>
            <a:off x="566928" y="1920240"/>
            <a:ext cx="3657600" cy="1298448"/>
          </a:xfrm>
          <a:prstGeom prst="roundRect">
            <a:avLst>
              <a:gd name="adj" fmla="val 3521"/>
            </a:avLst>
          </a:prstGeom>
          <a:solidFill>
            <a:srgbClr val="0D1913"/>
          </a:solidFill>
          <a:ln w="12700">
            <a:solidFill>
              <a:srgbClr val="294037"/>
            </a:solidFill>
            <a:prstDash val="solid"/>
          </a:ln>
        </p:spPr>
      </p:sp>
      <p:sp>
        <p:nvSpPr>
          <p:cNvPr id="6" name="Text 4"/>
          <p:cNvSpPr/>
          <p:nvPr/>
        </p:nvSpPr>
        <p:spPr>
          <a:xfrm>
            <a:off x="768096" y="2084832"/>
            <a:ext cx="502920" cy="219456"/>
          </a:xfrm>
          <a:prstGeom prst="rect">
            <a:avLst/>
          </a:prstGeom>
          <a:noFill/>
          <a:ln/>
        </p:spPr>
        <p:txBody>
          <a:bodyPr wrap="square" lIns="0" tIns="0" rIns="0" bIns="0" rtlCol="0" anchor="ctr"/>
          <a:lstStyle/>
          <a:p>
            <a:pPr indent="0" marL="0">
              <a:buNone/>
            </a:pPr>
            <a:r>
              <a:rPr lang="en-US" sz="900" b="1" dirty="0">
                <a:solidFill>
                  <a:srgbClr val="38E881"/>
                </a:solidFill>
                <a:latin typeface="Consolas" pitchFamily="34" charset="0"/>
                <a:ea typeface="Consolas" pitchFamily="34" charset="-122"/>
                <a:cs typeface="Consolas" pitchFamily="34" charset="-120"/>
              </a:rPr>
              <a:t>NIST</a:t>
            </a:r>
            <a:endParaRPr lang="en-US" sz="900" dirty="0"/>
          </a:p>
        </p:txBody>
      </p:sp>
      <p:sp>
        <p:nvSpPr>
          <p:cNvPr id="7" name="Text 5"/>
          <p:cNvSpPr/>
          <p:nvPr/>
        </p:nvSpPr>
        <p:spPr>
          <a:xfrm>
            <a:off x="768096" y="2395728"/>
            <a:ext cx="3255264" cy="310896"/>
          </a:xfrm>
          <a:prstGeom prst="rect">
            <a:avLst/>
          </a:prstGeom>
          <a:noFill/>
          <a:ln/>
        </p:spPr>
        <p:txBody>
          <a:bodyPr wrap="square" lIns="0" tIns="0" rIns="0" bIns="0" rtlCol="0" anchor="ctr">
            <a:normAutofit/>
          </a:bodyPr>
          <a:lstStyle/>
          <a:p>
            <a:pPr indent="0" marL="0">
              <a:buNone/>
            </a:pPr>
            <a:r>
              <a:rPr lang="en-US" sz="1500" b="1" dirty="0">
                <a:solidFill>
                  <a:srgbClr val="F4FBF6"/>
                </a:solidFill>
                <a:latin typeface="Aptos Display" pitchFamily="34" charset="0"/>
                <a:ea typeface="Aptos Display" pitchFamily="34" charset="-122"/>
                <a:cs typeface="Aptos Display" pitchFamily="34" charset="-120"/>
              </a:rPr>
              <a:t>Control assessment</a:t>
            </a:r>
            <a:endParaRPr lang="en-US" sz="1500" dirty="0"/>
          </a:p>
        </p:txBody>
      </p:sp>
      <p:sp>
        <p:nvSpPr>
          <p:cNvPr id="8" name="Text 6"/>
          <p:cNvSpPr/>
          <p:nvPr/>
        </p:nvSpPr>
        <p:spPr>
          <a:xfrm>
            <a:off x="768096" y="2743200"/>
            <a:ext cx="3255264" cy="310896"/>
          </a:xfrm>
          <a:prstGeom prst="rect">
            <a:avLst/>
          </a:prstGeom>
          <a:noFill/>
          <a:ln/>
        </p:spPr>
        <p:txBody>
          <a:bodyPr wrap="square" lIns="0" tIns="0" rIns="0" bIns="0" rtlCol="0" anchor="t">
            <a:normAutofit/>
          </a:bodyPr>
          <a:lstStyle/>
          <a:p>
            <a:pPr indent="0" marL="0">
              <a:buNone/>
            </a:pPr>
            <a:r>
              <a:rPr lang="en-US" sz="1050" dirty="0">
                <a:solidFill>
                  <a:srgbClr val="AAC0B2"/>
                </a:solidFill>
                <a:latin typeface="Aptos" pitchFamily="34" charset="0"/>
                <a:ea typeface="Aptos" pitchFamily="34" charset="-122"/>
                <a:cs typeface="Aptos" pitchFamily="34" charset="-120"/>
              </a:rPr>
              <a:t>NIST SP 800-53A centers assessment on whether controls are implemented and achieve intended outcomes.</a:t>
            </a:r>
            <a:endParaRPr lang="en-US" sz="1050" dirty="0"/>
          </a:p>
        </p:txBody>
      </p:sp>
      <p:sp>
        <p:nvSpPr>
          <p:cNvPr id="9" name="Shape 7"/>
          <p:cNvSpPr/>
          <p:nvPr/>
        </p:nvSpPr>
        <p:spPr>
          <a:xfrm>
            <a:off x="566928" y="3438144"/>
            <a:ext cx="3657600" cy="1298448"/>
          </a:xfrm>
          <a:prstGeom prst="roundRect">
            <a:avLst>
              <a:gd name="adj" fmla="val 3521"/>
            </a:avLst>
          </a:prstGeom>
          <a:solidFill>
            <a:srgbClr val="0D1913"/>
          </a:solidFill>
          <a:ln w="12700">
            <a:solidFill>
              <a:srgbClr val="294037"/>
            </a:solidFill>
            <a:prstDash val="solid"/>
          </a:ln>
        </p:spPr>
      </p:sp>
      <p:sp>
        <p:nvSpPr>
          <p:cNvPr id="10" name="Text 8"/>
          <p:cNvSpPr/>
          <p:nvPr/>
        </p:nvSpPr>
        <p:spPr>
          <a:xfrm>
            <a:off x="768096" y="3602736"/>
            <a:ext cx="502920" cy="219456"/>
          </a:xfrm>
          <a:prstGeom prst="rect">
            <a:avLst/>
          </a:prstGeom>
          <a:noFill/>
          <a:ln/>
        </p:spPr>
        <p:txBody>
          <a:bodyPr wrap="square" lIns="0" tIns="0" rIns="0" bIns="0" rtlCol="0" anchor="ctr"/>
          <a:lstStyle/>
          <a:p>
            <a:pPr indent="0" marL="0">
              <a:buNone/>
            </a:pPr>
            <a:r>
              <a:rPr lang="en-US" sz="900" b="1" dirty="0">
                <a:solidFill>
                  <a:srgbClr val="8EC7FF"/>
                </a:solidFill>
                <a:latin typeface="Consolas" pitchFamily="34" charset="0"/>
                <a:ea typeface="Consolas" pitchFamily="34" charset="-122"/>
                <a:cs typeface="Consolas" pitchFamily="34" charset="-120"/>
              </a:rPr>
              <a:t>ACCESS</a:t>
            </a:r>
            <a:endParaRPr lang="en-US" sz="900" dirty="0"/>
          </a:p>
        </p:txBody>
      </p:sp>
      <p:sp>
        <p:nvSpPr>
          <p:cNvPr id="11" name="Text 9"/>
          <p:cNvSpPr/>
          <p:nvPr/>
        </p:nvSpPr>
        <p:spPr>
          <a:xfrm>
            <a:off x="768096" y="3913632"/>
            <a:ext cx="3255264" cy="310896"/>
          </a:xfrm>
          <a:prstGeom prst="rect">
            <a:avLst/>
          </a:prstGeom>
          <a:noFill/>
          <a:ln/>
        </p:spPr>
        <p:txBody>
          <a:bodyPr wrap="square" lIns="0" tIns="0" rIns="0" bIns="0" rtlCol="0" anchor="ctr">
            <a:normAutofit/>
          </a:bodyPr>
          <a:lstStyle/>
          <a:p>
            <a:pPr indent="0" marL="0">
              <a:buNone/>
            </a:pPr>
            <a:r>
              <a:rPr lang="en-US" sz="1500" b="1" dirty="0">
                <a:solidFill>
                  <a:srgbClr val="F4FBF6"/>
                </a:solidFill>
                <a:latin typeface="Aptos Display" pitchFamily="34" charset="0"/>
                <a:ea typeface="Aptos Display" pitchFamily="34" charset="-122"/>
                <a:cs typeface="Aptos Display" pitchFamily="34" charset="-120"/>
              </a:rPr>
              <a:t>Capacity constraints</a:t>
            </a:r>
            <a:endParaRPr lang="en-US" sz="1500" dirty="0"/>
          </a:p>
        </p:txBody>
      </p:sp>
      <p:sp>
        <p:nvSpPr>
          <p:cNvPr id="12" name="Text 10"/>
          <p:cNvSpPr/>
          <p:nvPr/>
        </p:nvSpPr>
        <p:spPr>
          <a:xfrm>
            <a:off x="768096" y="4261104"/>
            <a:ext cx="3255264" cy="310896"/>
          </a:xfrm>
          <a:prstGeom prst="rect">
            <a:avLst/>
          </a:prstGeom>
          <a:noFill/>
          <a:ln/>
        </p:spPr>
        <p:txBody>
          <a:bodyPr wrap="square" lIns="0" tIns="0" rIns="0" bIns="0" rtlCol="0" anchor="t">
            <a:normAutofit/>
          </a:bodyPr>
          <a:lstStyle/>
          <a:p>
            <a:pPr indent="0" marL="0">
              <a:buNone/>
            </a:pPr>
            <a:r>
              <a:rPr lang="en-US" sz="1050" dirty="0">
                <a:solidFill>
                  <a:srgbClr val="AAC0B2"/>
                </a:solidFill>
                <a:latin typeface="Aptos" pitchFamily="34" charset="0"/>
                <a:ea typeface="Aptos" pitchFamily="34" charset="-122"/>
                <a:cs typeface="Aptos" pitchFamily="34" charset="-120"/>
              </a:rPr>
              <a:t>NIST small-business guidance recognizes limited budgets, staffing, and specialist capacity.</a:t>
            </a:r>
            <a:endParaRPr lang="en-US" sz="1050" dirty="0"/>
          </a:p>
        </p:txBody>
      </p:sp>
      <p:sp>
        <p:nvSpPr>
          <p:cNvPr id="13" name="Text 11"/>
          <p:cNvSpPr/>
          <p:nvPr/>
        </p:nvSpPr>
        <p:spPr>
          <a:xfrm>
            <a:off x="4709160" y="1938528"/>
            <a:ext cx="2103120" cy="201168"/>
          </a:xfrm>
          <a:prstGeom prst="rect">
            <a:avLst/>
          </a:prstGeom>
          <a:noFill/>
          <a:ln/>
        </p:spPr>
        <p:txBody>
          <a:bodyPr wrap="square" lIns="0" tIns="0" rIns="0" bIns="0" rtlCol="0" anchor="ctr"/>
          <a:lstStyle/>
          <a:p>
            <a:pPr indent="0" marL="0">
              <a:buNone/>
            </a:pPr>
            <a:r>
              <a:rPr lang="en-US" sz="900" b="1" spc="100" kern="0" dirty="0">
                <a:solidFill>
                  <a:srgbClr val="789083"/>
                </a:solidFill>
                <a:latin typeface="Consolas" pitchFamily="34" charset="0"/>
                <a:ea typeface="Consolas" pitchFamily="34" charset="-122"/>
                <a:cs typeface="Consolas" pitchFamily="34" charset="-120"/>
              </a:rPr>
              <a:t>WHY THIS MATTERS</a:t>
            </a:r>
            <a:endParaRPr lang="en-US" sz="900" dirty="0"/>
          </a:p>
        </p:txBody>
      </p:sp>
      <p:sp>
        <p:nvSpPr>
          <p:cNvPr id="14" name="Shape 12"/>
          <p:cNvSpPr/>
          <p:nvPr/>
        </p:nvSpPr>
        <p:spPr>
          <a:xfrm>
            <a:off x="4800600" y="2468880"/>
            <a:ext cx="1691640" cy="1051560"/>
          </a:xfrm>
          <a:prstGeom prst="roundRect">
            <a:avLst>
              <a:gd name="adj" fmla="val 4348"/>
            </a:avLst>
          </a:prstGeom>
          <a:solidFill>
            <a:srgbClr val="122019"/>
          </a:solidFill>
          <a:ln w="19050">
            <a:solidFill>
              <a:srgbClr val="F4C66A"/>
            </a:solidFill>
            <a:prstDash val="solid"/>
          </a:ln>
        </p:spPr>
      </p:sp>
      <p:sp>
        <p:nvSpPr>
          <p:cNvPr id="15" name="Text 13"/>
          <p:cNvSpPr/>
          <p:nvPr/>
        </p:nvSpPr>
        <p:spPr>
          <a:xfrm>
            <a:off x="4910328" y="2670048"/>
            <a:ext cx="1472184" cy="411480"/>
          </a:xfrm>
          <a:prstGeom prst="rect">
            <a:avLst/>
          </a:prstGeom>
          <a:noFill/>
          <a:ln/>
        </p:spPr>
        <p:txBody>
          <a:bodyPr wrap="square" lIns="0" tIns="0" rIns="0" bIns="0" rtlCol="0" anchor="ctr">
            <a:normAutofit/>
          </a:bodyPr>
          <a:lstStyle/>
          <a:p>
            <a:pPr algn="ctr" indent="0" marL="0">
              <a:buNone/>
            </a:pPr>
            <a:r>
              <a:rPr lang="en-US" sz="1100" b="1" dirty="0">
                <a:solidFill>
                  <a:srgbClr val="F4C66A"/>
                </a:solidFill>
                <a:latin typeface="Consolas" pitchFamily="34" charset="0"/>
                <a:ea typeface="Consolas" pitchFamily="34" charset="-122"/>
                <a:cs typeface="Consolas" pitchFamily="34" charset="-120"/>
              </a:rPr>
              <a:t>CONTROL</a:t>
            </a:r>
            <a:endParaRPr lang="en-US" sz="1100" dirty="0"/>
          </a:p>
          <a:p>
            <a:pPr algn="ctr" indent="0" marL="0">
              <a:buNone/>
            </a:pPr>
            <a:r>
              <a:rPr lang="en-US" sz="1100" b="1" dirty="0">
                <a:solidFill>
                  <a:srgbClr val="F4C66A"/>
                </a:solidFill>
                <a:latin typeface="Consolas" pitchFamily="34" charset="0"/>
                <a:ea typeface="Consolas" pitchFamily="34" charset="-122"/>
                <a:cs typeface="Consolas" pitchFamily="34" charset="-120"/>
              </a:rPr>
              <a:t>CLAIM</a:t>
            </a:r>
            <a:endParaRPr lang="en-US" sz="1100" dirty="0"/>
          </a:p>
        </p:txBody>
      </p:sp>
      <p:sp>
        <p:nvSpPr>
          <p:cNvPr id="16" name="Text 14"/>
          <p:cNvSpPr/>
          <p:nvPr/>
        </p:nvSpPr>
        <p:spPr>
          <a:xfrm>
            <a:off x="4892040" y="3136392"/>
            <a:ext cx="1508760" cy="219456"/>
          </a:xfrm>
          <a:prstGeom prst="rect">
            <a:avLst/>
          </a:prstGeom>
          <a:noFill/>
          <a:ln/>
        </p:spPr>
        <p:txBody>
          <a:bodyPr wrap="square" lIns="0" tIns="0" rIns="0" bIns="0" rtlCol="0" anchor="ctr">
            <a:normAutofit/>
          </a:bodyPr>
          <a:lstStyle/>
          <a:p>
            <a:pPr algn="ctr" indent="0" marL="0">
              <a:buNone/>
            </a:pPr>
            <a:r>
              <a:rPr lang="en-US" sz="770" dirty="0">
                <a:solidFill>
                  <a:srgbClr val="AAC0B2"/>
                </a:solidFill>
                <a:latin typeface="Aptos" pitchFamily="34" charset="0"/>
                <a:ea typeface="Aptos" pitchFamily="34" charset="-122"/>
                <a:cs typeface="Aptos" pitchFamily="34" charset="-120"/>
              </a:rPr>
              <a:t>“MFA is required”</a:t>
            </a:r>
            <a:endParaRPr lang="en-US" sz="770" dirty="0"/>
          </a:p>
        </p:txBody>
      </p:sp>
      <p:sp>
        <p:nvSpPr>
          <p:cNvPr id="17" name="Shape 15"/>
          <p:cNvSpPr/>
          <p:nvPr/>
        </p:nvSpPr>
        <p:spPr>
          <a:xfrm>
            <a:off x="6537960" y="2816352"/>
            <a:ext cx="411480" cy="347472"/>
          </a:xfrm>
          <a:prstGeom prst="chevron">
            <a:avLst/>
          </a:prstGeom>
          <a:solidFill>
            <a:srgbClr val="789083"/>
          </a:solidFill>
          <a:ln w="12700">
            <a:solidFill>
              <a:srgbClr val="789083"/>
            </a:solidFill>
            <a:prstDash val="solid"/>
          </a:ln>
        </p:spPr>
      </p:sp>
      <p:sp>
        <p:nvSpPr>
          <p:cNvPr id="18" name="Shape 16"/>
          <p:cNvSpPr/>
          <p:nvPr/>
        </p:nvSpPr>
        <p:spPr>
          <a:xfrm>
            <a:off x="6858000" y="2468880"/>
            <a:ext cx="1691640" cy="1051560"/>
          </a:xfrm>
          <a:prstGeom prst="roundRect">
            <a:avLst>
              <a:gd name="adj" fmla="val 4348"/>
            </a:avLst>
          </a:prstGeom>
          <a:solidFill>
            <a:srgbClr val="122019"/>
          </a:solidFill>
          <a:ln w="19050">
            <a:solidFill>
              <a:srgbClr val="8EC7FF"/>
            </a:solidFill>
            <a:prstDash val="solid"/>
          </a:ln>
        </p:spPr>
      </p:sp>
      <p:sp>
        <p:nvSpPr>
          <p:cNvPr id="19" name="Text 17"/>
          <p:cNvSpPr/>
          <p:nvPr/>
        </p:nvSpPr>
        <p:spPr>
          <a:xfrm>
            <a:off x="6967728" y="2670048"/>
            <a:ext cx="1472184" cy="411480"/>
          </a:xfrm>
          <a:prstGeom prst="rect">
            <a:avLst/>
          </a:prstGeom>
          <a:noFill/>
          <a:ln/>
        </p:spPr>
        <p:txBody>
          <a:bodyPr wrap="square" lIns="0" tIns="0" rIns="0" bIns="0" rtlCol="0" anchor="ctr">
            <a:normAutofit/>
          </a:bodyPr>
          <a:lstStyle/>
          <a:p>
            <a:pPr algn="ctr" indent="0" marL="0">
              <a:buNone/>
            </a:pPr>
            <a:r>
              <a:rPr lang="en-US" sz="1100" b="1" dirty="0">
                <a:solidFill>
                  <a:srgbClr val="8EC7FF"/>
                </a:solidFill>
                <a:latin typeface="Consolas" pitchFamily="34" charset="0"/>
                <a:ea typeface="Consolas" pitchFamily="34" charset="-122"/>
                <a:cs typeface="Consolas" pitchFamily="34" charset="-120"/>
              </a:rPr>
              <a:t>EVIDENCE</a:t>
            </a:r>
            <a:endParaRPr lang="en-US" sz="1100" dirty="0"/>
          </a:p>
          <a:p>
            <a:pPr algn="ctr" indent="0" marL="0">
              <a:buNone/>
            </a:pPr>
            <a:r>
              <a:rPr lang="en-US" sz="1100" b="1" dirty="0">
                <a:solidFill>
                  <a:srgbClr val="8EC7FF"/>
                </a:solidFill>
                <a:latin typeface="Consolas" pitchFamily="34" charset="0"/>
                <a:ea typeface="Consolas" pitchFamily="34" charset="-122"/>
                <a:cs typeface="Consolas" pitchFamily="34" charset="-120"/>
              </a:rPr>
              <a:t>PACKET</a:t>
            </a:r>
            <a:endParaRPr lang="en-US" sz="1100" dirty="0"/>
          </a:p>
        </p:txBody>
      </p:sp>
      <p:sp>
        <p:nvSpPr>
          <p:cNvPr id="20" name="Text 18"/>
          <p:cNvSpPr/>
          <p:nvPr/>
        </p:nvSpPr>
        <p:spPr>
          <a:xfrm>
            <a:off x="6949440" y="3136392"/>
            <a:ext cx="1508760" cy="219456"/>
          </a:xfrm>
          <a:prstGeom prst="rect">
            <a:avLst/>
          </a:prstGeom>
          <a:noFill/>
          <a:ln/>
        </p:spPr>
        <p:txBody>
          <a:bodyPr wrap="square" lIns="0" tIns="0" rIns="0" bIns="0" rtlCol="0" anchor="ctr">
            <a:normAutofit/>
          </a:bodyPr>
          <a:lstStyle/>
          <a:p>
            <a:pPr algn="ctr" indent="0" marL="0">
              <a:buNone/>
            </a:pPr>
            <a:r>
              <a:rPr lang="en-US" sz="770" dirty="0">
                <a:solidFill>
                  <a:srgbClr val="AAC0B2"/>
                </a:solidFill>
                <a:latin typeface="Aptos" pitchFamily="34" charset="0"/>
                <a:ea typeface="Aptos" pitchFamily="34" charset="-122"/>
                <a:cs typeface="Aptos" pitchFamily="34" charset="-120"/>
              </a:rPr>
              <a:t>policy, export, screenshot…</a:t>
            </a:r>
            <a:endParaRPr lang="en-US" sz="770" dirty="0"/>
          </a:p>
        </p:txBody>
      </p:sp>
      <p:sp>
        <p:nvSpPr>
          <p:cNvPr id="21" name="Shape 19"/>
          <p:cNvSpPr/>
          <p:nvPr/>
        </p:nvSpPr>
        <p:spPr>
          <a:xfrm>
            <a:off x="8595360" y="2816352"/>
            <a:ext cx="411480" cy="347472"/>
          </a:xfrm>
          <a:prstGeom prst="chevron">
            <a:avLst/>
          </a:prstGeom>
          <a:solidFill>
            <a:srgbClr val="789083"/>
          </a:solidFill>
          <a:ln w="12700">
            <a:solidFill>
              <a:srgbClr val="789083"/>
            </a:solidFill>
            <a:prstDash val="solid"/>
          </a:ln>
        </p:spPr>
      </p:sp>
      <p:sp>
        <p:nvSpPr>
          <p:cNvPr id="22" name="Shape 20"/>
          <p:cNvSpPr/>
          <p:nvPr/>
        </p:nvSpPr>
        <p:spPr>
          <a:xfrm>
            <a:off x="8915400" y="2468880"/>
            <a:ext cx="1691640" cy="1051560"/>
          </a:xfrm>
          <a:prstGeom prst="roundRect">
            <a:avLst>
              <a:gd name="adj" fmla="val 4348"/>
            </a:avLst>
          </a:prstGeom>
          <a:solidFill>
            <a:srgbClr val="122019"/>
          </a:solidFill>
          <a:ln w="19050">
            <a:solidFill>
              <a:srgbClr val="7FFFB2"/>
            </a:solidFill>
            <a:prstDash val="solid"/>
          </a:ln>
        </p:spPr>
      </p:sp>
      <p:sp>
        <p:nvSpPr>
          <p:cNvPr id="23" name="Text 21"/>
          <p:cNvSpPr/>
          <p:nvPr/>
        </p:nvSpPr>
        <p:spPr>
          <a:xfrm>
            <a:off x="9025128" y="2670048"/>
            <a:ext cx="1472184" cy="411480"/>
          </a:xfrm>
          <a:prstGeom prst="rect">
            <a:avLst/>
          </a:prstGeom>
          <a:noFill/>
          <a:ln/>
        </p:spPr>
        <p:txBody>
          <a:bodyPr wrap="square" lIns="0" tIns="0" rIns="0" bIns="0" rtlCol="0" anchor="ctr">
            <a:normAutofit/>
          </a:bodyPr>
          <a:lstStyle/>
          <a:p>
            <a:pPr algn="ctr" indent="0" marL="0">
              <a:buNone/>
            </a:pPr>
            <a:r>
              <a:rPr lang="en-US" sz="1100" b="1" dirty="0">
                <a:solidFill>
                  <a:srgbClr val="7FFFB2"/>
                </a:solidFill>
                <a:latin typeface="Consolas" pitchFamily="34" charset="0"/>
                <a:ea typeface="Consolas" pitchFamily="34" charset="-122"/>
                <a:cs typeface="Consolas" pitchFamily="34" charset="-120"/>
              </a:rPr>
              <a:t>REVIEW</a:t>
            </a:r>
            <a:endParaRPr lang="en-US" sz="1100" dirty="0"/>
          </a:p>
          <a:p>
            <a:pPr algn="ctr" indent="0" marL="0">
              <a:buNone/>
            </a:pPr>
            <a:r>
              <a:rPr lang="en-US" sz="1100" b="1" dirty="0">
                <a:solidFill>
                  <a:srgbClr val="7FFFB2"/>
                </a:solidFill>
                <a:latin typeface="Consolas" pitchFamily="34" charset="0"/>
                <a:ea typeface="Consolas" pitchFamily="34" charset="-122"/>
                <a:cs typeface="Consolas" pitchFamily="34" charset="-120"/>
              </a:rPr>
              <a:t>JUDGMENT</a:t>
            </a:r>
            <a:endParaRPr lang="en-US" sz="1100" dirty="0"/>
          </a:p>
        </p:txBody>
      </p:sp>
      <p:sp>
        <p:nvSpPr>
          <p:cNvPr id="24" name="Text 22"/>
          <p:cNvSpPr/>
          <p:nvPr/>
        </p:nvSpPr>
        <p:spPr>
          <a:xfrm>
            <a:off x="9006840" y="3136392"/>
            <a:ext cx="1508760" cy="219456"/>
          </a:xfrm>
          <a:prstGeom prst="rect">
            <a:avLst/>
          </a:prstGeom>
          <a:noFill/>
          <a:ln/>
        </p:spPr>
        <p:txBody>
          <a:bodyPr wrap="square" lIns="0" tIns="0" rIns="0" bIns="0" rtlCol="0" anchor="ctr">
            <a:normAutofit/>
          </a:bodyPr>
          <a:lstStyle/>
          <a:p>
            <a:pPr algn="ctr" indent="0" marL="0">
              <a:buNone/>
            </a:pPr>
            <a:r>
              <a:rPr lang="en-US" sz="770" dirty="0">
                <a:solidFill>
                  <a:srgbClr val="AAC0B2"/>
                </a:solidFill>
                <a:latin typeface="Aptos" pitchFamily="34" charset="0"/>
                <a:ea typeface="Aptos" pitchFamily="34" charset="-122"/>
                <a:cs typeface="Aptos" pitchFamily="34" charset="-120"/>
              </a:rPr>
              <a:t>does it prove operation?</a:t>
            </a:r>
            <a:endParaRPr lang="en-US" sz="770" dirty="0"/>
          </a:p>
        </p:txBody>
      </p:sp>
      <p:sp>
        <p:nvSpPr>
          <p:cNvPr id="25" name="Shape 23"/>
          <p:cNvSpPr/>
          <p:nvPr/>
        </p:nvSpPr>
        <p:spPr>
          <a:xfrm>
            <a:off x="4773168" y="3977640"/>
            <a:ext cx="5806440" cy="1115568"/>
          </a:xfrm>
          <a:prstGeom prst="roundRect">
            <a:avLst>
              <a:gd name="adj" fmla="val 3279"/>
            </a:avLst>
          </a:prstGeom>
          <a:solidFill>
            <a:srgbClr val="0A1510"/>
          </a:solidFill>
          <a:ln w="12700">
            <a:solidFill>
              <a:srgbClr val="294037"/>
            </a:solidFill>
            <a:prstDash val="solid"/>
          </a:ln>
        </p:spPr>
      </p:sp>
      <p:sp>
        <p:nvSpPr>
          <p:cNvPr id="26" name="Text 24"/>
          <p:cNvSpPr/>
          <p:nvPr/>
        </p:nvSpPr>
        <p:spPr>
          <a:xfrm>
            <a:off x="5047488" y="4279392"/>
            <a:ext cx="5248656" cy="502920"/>
          </a:xfrm>
          <a:prstGeom prst="rect">
            <a:avLst/>
          </a:prstGeom>
          <a:noFill/>
          <a:ln/>
        </p:spPr>
        <p:txBody>
          <a:bodyPr wrap="square" lIns="0" tIns="0" rIns="0" bIns="0" rtlCol="0" anchor="ctr">
            <a:normAutofit/>
          </a:bodyPr>
          <a:lstStyle/>
          <a:p>
            <a:pPr algn="ctr" indent="0" marL="0">
              <a:buNone/>
            </a:pPr>
            <a:r>
              <a:rPr lang="en-US" sz="1650" b="1" dirty="0">
                <a:solidFill>
                  <a:srgbClr val="F4FBF6"/>
                </a:solidFill>
                <a:latin typeface="Aptos Display" pitchFamily="34" charset="0"/>
                <a:ea typeface="Aptos Display" pitchFamily="34" charset="-122"/>
                <a:cs typeface="Aptos Display" pitchFamily="34" charset="-120"/>
              </a:rPr>
              <a:t>ControlSift tests whether low-cost triage can focus human attention without lowering the assurance standard.</a:t>
            </a:r>
            <a:endParaRPr lang="en-US" sz="1650" dirty="0"/>
          </a:p>
        </p:txBody>
      </p:sp>
      <p:sp>
        <p:nvSpPr>
          <p:cNvPr id="27" name="Text 25"/>
          <p:cNvSpPr/>
          <p:nvPr/>
        </p:nvSpPr>
        <p:spPr>
          <a:xfrm>
            <a:off x="566928" y="6281928"/>
            <a:ext cx="10698480" cy="164592"/>
          </a:xfrm>
          <a:prstGeom prst="rect">
            <a:avLst/>
          </a:prstGeom>
          <a:noFill/>
          <a:ln/>
        </p:spPr>
        <p:txBody>
          <a:bodyPr wrap="square" lIns="0" tIns="0" rIns="0" bIns="0" rtlCol="0" anchor="ctr">
            <a:normAutofit/>
          </a:bodyPr>
          <a:lstStyle/>
          <a:p>
            <a:pPr indent="0" marL="0">
              <a:buNone/>
            </a:pPr>
            <a:r>
              <a:rPr lang="en-US" sz="720" i="1" dirty="0">
                <a:solidFill>
                  <a:srgbClr val="789083"/>
                </a:solidFill>
                <a:latin typeface="Aptos" pitchFamily="34" charset="0"/>
                <a:ea typeface="Aptos" pitchFamily="34" charset="-122"/>
                <a:cs typeface="Aptos" pitchFamily="34" charset="-120"/>
              </a:rPr>
              <a:t>Sources: NIST SP 800-53A Rev. 5; NIST Small Business Cybersecurity Corner.</a:t>
            </a:r>
            <a:endParaRPr lang="en-US" sz="720" dirty="0"/>
          </a:p>
        </p:txBody>
      </p:sp>
      <p:sp>
        <p:nvSpPr>
          <p:cNvPr id="25" name="Slide Number Placeholder 0"/>
          <p:cNvSpPr>
            <a:spLocks noGrp="1"/>
          </p:cNvSpPr>
          <p:nvPr>
            <p:ph type="sldNum" sz="quarter" idx="4294967295"/>
          </p:nvPr>
        </p:nvSpPr>
        <p:spPr>
          <a:xfrm>
            <a:off x="11356848" y="6574536"/>
            <a:ext cx="320040" cy="164592"/>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rgbClr val="769083"/>
                </a:solidFill>
                <a:latin typeface="Consolas"/>
                <a:ea typeface="Consolas"/>
                <a:cs typeface="Consola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30352" y="566928"/>
            <a:ext cx="4754880" cy="219456"/>
          </a:xfrm>
          <a:prstGeom prst="rect">
            <a:avLst/>
          </a:prstGeom>
          <a:noFill/>
          <a:ln/>
        </p:spPr>
        <p:txBody>
          <a:bodyPr wrap="square" lIns="0" tIns="0" rIns="0" bIns="0" rtlCol="0" anchor="ctr"/>
          <a:lstStyle/>
          <a:p>
            <a:pPr indent="0" marL="0">
              <a:buNone/>
            </a:pPr>
            <a:r>
              <a:rPr lang="en-US" sz="1000" b="1" spc="130" kern="0" dirty="0">
                <a:solidFill>
                  <a:srgbClr val="38E881"/>
                </a:solidFill>
                <a:latin typeface="Consolas" pitchFamily="34" charset="0"/>
                <a:ea typeface="Consolas" pitchFamily="34" charset="-122"/>
                <a:cs typeface="Consolas" pitchFamily="34" charset="-120"/>
              </a:rPr>
              <a:t>02 / RESEARCH &amp; ANALYSIS</a:t>
            </a:r>
            <a:endParaRPr lang="en-US" sz="1000" dirty="0"/>
          </a:p>
        </p:txBody>
      </p:sp>
      <p:sp>
        <p:nvSpPr>
          <p:cNvPr id="3" name="Text 1"/>
          <p:cNvSpPr/>
          <p:nvPr/>
        </p:nvSpPr>
        <p:spPr>
          <a:xfrm>
            <a:off x="530352" y="804672"/>
            <a:ext cx="11064240" cy="594360"/>
          </a:xfrm>
          <a:prstGeom prst="rect">
            <a:avLst/>
          </a:prstGeom>
          <a:noFill/>
          <a:ln/>
        </p:spPr>
        <p:txBody>
          <a:bodyPr wrap="square" lIns="0" tIns="0" rIns="0" bIns="0" rtlCol="0" anchor="ctr">
            <a:normAutofit/>
          </a:bodyPr>
          <a:lstStyle/>
          <a:p>
            <a:pPr indent="0" marL="0">
              <a:buNone/>
            </a:pPr>
            <a:r>
              <a:rPr lang="en-US" sz="2800" b="1" dirty="0">
                <a:solidFill>
                  <a:srgbClr val="F4FBF6"/>
                </a:solidFill>
                <a:latin typeface="Aptos Display" pitchFamily="34" charset="0"/>
                <a:ea typeface="Aptos Display" pitchFamily="34" charset="-122"/>
                <a:cs typeface="Aptos Display" pitchFamily="34" charset="-120"/>
              </a:rPr>
              <a:t>A benchmark designed to resist easy answers</a:t>
            </a:r>
            <a:endParaRPr lang="en-US" sz="2800" dirty="0"/>
          </a:p>
        </p:txBody>
      </p:sp>
      <p:sp>
        <p:nvSpPr>
          <p:cNvPr id="4" name="Text 2"/>
          <p:cNvSpPr/>
          <p:nvPr/>
        </p:nvSpPr>
        <p:spPr>
          <a:xfrm>
            <a:off x="548640" y="1399032"/>
            <a:ext cx="10698480" cy="384048"/>
          </a:xfrm>
          <a:prstGeom prst="rect">
            <a:avLst/>
          </a:prstGeom>
          <a:noFill/>
          <a:ln/>
        </p:spPr>
        <p:txBody>
          <a:bodyPr wrap="square" lIns="0" tIns="0" rIns="0" bIns="0" rtlCol="0" anchor="ctr">
            <a:normAutofit/>
          </a:bodyPr>
          <a:lstStyle/>
          <a:p>
            <a:pPr indent="0" marL="0">
              <a:buNone/>
            </a:pPr>
            <a:r>
              <a:rPr lang="en-US" sz="1350" dirty="0">
                <a:solidFill>
                  <a:srgbClr val="AAC0B2"/>
                </a:solidFill>
                <a:latin typeface="Aptos" pitchFamily="34" charset="0"/>
                <a:ea typeface="Aptos" pitchFamily="34" charset="-122"/>
                <a:cs typeface="Aptos" pitchFamily="34" charset="-120"/>
              </a:rPr>
              <a:t>Five labels, family-isolated splits, a sealed evaluation protocol, and one useful early failure.</a:t>
            </a:r>
            <a:endParaRPr lang="en-US" sz="1350" dirty="0"/>
          </a:p>
        </p:txBody>
      </p:sp>
      <p:sp>
        <p:nvSpPr>
          <p:cNvPr id="5" name="Shape 3"/>
          <p:cNvSpPr/>
          <p:nvPr/>
        </p:nvSpPr>
        <p:spPr>
          <a:xfrm>
            <a:off x="566928" y="1901952"/>
            <a:ext cx="2123237" cy="1097280"/>
          </a:xfrm>
          <a:prstGeom prst="roundRect">
            <a:avLst>
              <a:gd name="adj" fmla="val 3333"/>
            </a:avLst>
          </a:prstGeom>
          <a:solidFill>
            <a:srgbClr val="0D1913"/>
          </a:solidFill>
          <a:ln w="13970">
            <a:solidFill>
              <a:srgbClr val="38E881"/>
            </a:solidFill>
            <a:prstDash val="solid"/>
          </a:ln>
        </p:spPr>
      </p:sp>
      <p:sp>
        <p:nvSpPr>
          <p:cNvPr id="6" name="Text 4"/>
          <p:cNvSpPr/>
          <p:nvPr/>
        </p:nvSpPr>
        <p:spPr>
          <a:xfrm>
            <a:off x="676656" y="2084832"/>
            <a:ext cx="1903781" cy="228600"/>
          </a:xfrm>
          <a:prstGeom prst="rect">
            <a:avLst/>
          </a:prstGeom>
          <a:noFill/>
          <a:ln/>
        </p:spPr>
        <p:txBody>
          <a:bodyPr wrap="square" lIns="0" tIns="0" rIns="0" bIns="0" rtlCol="0" anchor="ctr">
            <a:normAutofit/>
          </a:bodyPr>
          <a:lstStyle/>
          <a:p>
            <a:pPr algn="ctr" indent="0" marL="0">
              <a:buNone/>
            </a:pPr>
            <a:r>
              <a:rPr lang="en-US" sz="920" b="1" dirty="0">
                <a:solidFill>
                  <a:srgbClr val="38E881"/>
                </a:solidFill>
                <a:latin typeface="Consolas" pitchFamily="34" charset="0"/>
                <a:ea typeface="Consolas" pitchFamily="34" charset="-122"/>
                <a:cs typeface="Consolas" pitchFamily="34" charset="-120"/>
              </a:rPr>
              <a:t>SUFFICIENT</a:t>
            </a:r>
            <a:endParaRPr lang="en-US" sz="920" dirty="0"/>
          </a:p>
        </p:txBody>
      </p:sp>
      <p:sp>
        <p:nvSpPr>
          <p:cNvPr id="7" name="Text 5"/>
          <p:cNvSpPr/>
          <p:nvPr/>
        </p:nvSpPr>
        <p:spPr>
          <a:xfrm>
            <a:off x="676656" y="2404872"/>
            <a:ext cx="1903781" cy="384048"/>
          </a:xfrm>
          <a:prstGeom prst="rect">
            <a:avLst/>
          </a:prstGeom>
          <a:noFill/>
          <a:ln/>
        </p:spPr>
        <p:txBody>
          <a:bodyPr wrap="square" lIns="0" tIns="0" rIns="0" bIns="0" rtlCol="0" anchor="ctr">
            <a:normAutofit/>
          </a:bodyPr>
          <a:lstStyle/>
          <a:p>
            <a:pPr algn="ctr" indent="0" marL="0">
              <a:buNone/>
            </a:pPr>
            <a:r>
              <a:rPr lang="en-US" sz="840" dirty="0">
                <a:solidFill>
                  <a:srgbClr val="AAC0B2"/>
                </a:solidFill>
                <a:latin typeface="Aptos" pitchFamily="34" charset="0"/>
                <a:ea typeface="Aptos" pitchFamily="34" charset="-122"/>
                <a:cs typeface="Aptos" pitchFamily="34" charset="-120"/>
              </a:rPr>
              <a:t>complete operational proof</a:t>
            </a:r>
            <a:endParaRPr lang="en-US" sz="840" dirty="0"/>
          </a:p>
        </p:txBody>
      </p:sp>
      <p:sp>
        <p:nvSpPr>
          <p:cNvPr id="8" name="Shape 6"/>
          <p:cNvSpPr/>
          <p:nvPr/>
        </p:nvSpPr>
        <p:spPr>
          <a:xfrm>
            <a:off x="2799893" y="1901952"/>
            <a:ext cx="2123237" cy="1097280"/>
          </a:xfrm>
          <a:prstGeom prst="roundRect">
            <a:avLst>
              <a:gd name="adj" fmla="val 3333"/>
            </a:avLst>
          </a:prstGeom>
          <a:solidFill>
            <a:srgbClr val="0D1913"/>
          </a:solidFill>
          <a:ln w="13970">
            <a:solidFill>
              <a:srgbClr val="8EC7FF"/>
            </a:solidFill>
            <a:prstDash val="solid"/>
          </a:ln>
        </p:spPr>
      </p:sp>
      <p:sp>
        <p:nvSpPr>
          <p:cNvPr id="9" name="Text 7"/>
          <p:cNvSpPr/>
          <p:nvPr/>
        </p:nvSpPr>
        <p:spPr>
          <a:xfrm>
            <a:off x="2909621" y="2084832"/>
            <a:ext cx="1903781" cy="228600"/>
          </a:xfrm>
          <a:prstGeom prst="rect">
            <a:avLst/>
          </a:prstGeom>
          <a:noFill/>
          <a:ln/>
        </p:spPr>
        <p:txBody>
          <a:bodyPr wrap="square" lIns="0" tIns="0" rIns="0" bIns="0" rtlCol="0" anchor="ctr">
            <a:normAutofit/>
          </a:bodyPr>
          <a:lstStyle/>
          <a:p>
            <a:pPr algn="ctr" indent="0" marL="0">
              <a:buNone/>
            </a:pPr>
            <a:r>
              <a:rPr lang="en-US" sz="920" b="1" dirty="0">
                <a:solidFill>
                  <a:srgbClr val="8EC7FF"/>
                </a:solidFill>
                <a:latin typeface="Consolas" pitchFamily="34" charset="0"/>
                <a:ea typeface="Consolas" pitchFamily="34" charset="-122"/>
                <a:cs typeface="Consolas" pitchFamily="34" charset="-120"/>
              </a:rPr>
              <a:t>PARTIAL</a:t>
            </a:r>
            <a:endParaRPr lang="en-US" sz="920" dirty="0"/>
          </a:p>
        </p:txBody>
      </p:sp>
      <p:sp>
        <p:nvSpPr>
          <p:cNvPr id="10" name="Text 8"/>
          <p:cNvSpPr/>
          <p:nvPr/>
        </p:nvSpPr>
        <p:spPr>
          <a:xfrm>
            <a:off x="2909621" y="2404872"/>
            <a:ext cx="1903781" cy="384048"/>
          </a:xfrm>
          <a:prstGeom prst="rect">
            <a:avLst/>
          </a:prstGeom>
          <a:noFill/>
          <a:ln/>
        </p:spPr>
        <p:txBody>
          <a:bodyPr wrap="square" lIns="0" tIns="0" rIns="0" bIns="0" rtlCol="0" anchor="ctr">
            <a:normAutofit/>
          </a:bodyPr>
          <a:lstStyle/>
          <a:p>
            <a:pPr algn="ctr" indent="0" marL="0">
              <a:buNone/>
            </a:pPr>
            <a:r>
              <a:rPr lang="en-US" sz="840" dirty="0">
                <a:solidFill>
                  <a:srgbClr val="AAC0B2"/>
                </a:solidFill>
                <a:latin typeface="Aptos" pitchFamily="34" charset="0"/>
                <a:ea typeface="Aptos" pitchFamily="34" charset="-122"/>
                <a:cs typeface="Aptos" pitchFamily="34" charset="-120"/>
              </a:rPr>
              <a:t>relevant, but materially incomplete</a:t>
            </a:r>
            <a:endParaRPr lang="en-US" sz="840" dirty="0"/>
          </a:p>
        </p:txBody>
      </p:sp>
      <p:sp>
        <p:nvSpPr>
          <p:cNvPr id="11" name="Shape 9"/>
          <p:cNvSpPr/>
          <p:nvPr/>
        </p:nvSpPr>
        <p:spPr>
          <a:xfrm>
            <a:off x="5032858" y="1901952"/>
            <a:ext cx="2123237" cy="1097280"/>
          </a:xfrm>
          <a:prstGeom prst="roundRect">
            <a:avLst>
              <a:gd name="adj" fmla="val 3333"/>
            </a:avLst>
          </a:prstGeom>
          <a:solidFill>
            <a:srgbClr val="0D1913"/>
          </a:solidFill>
          <a:ln w="13970">
            <a:solidFill>
              <a:srgbClr val="F4C66A"/>
            </a:solidFill>
            <a:prstDash val="solid"/>
          </a:ln>
        </p:spPr>
      </p:sp>
      <p:sp>
        <p:nvSpPr>
          <p:cNvPr id="12" name="Text 10"/>
          <p:cNvSpPr/>
          <p:nvPr/>
        </p:nvSpPr>
        <p:spPr>
          <a:xfrm>
            <a:off x="5142586" y="2084832"/>
            <a:ext cx="1903781" cy="228600"/>
          </a:xfrm>
          <a:prstGeom prst="rect">
            <a:avLst/>
          </a:prstGeom>
          <a:noFill/>
          <a:ln/>
        </p:spPr>
        <p:txBody>
          <a:bodyPr wrap="square" lIns="0" tIns="0" rIns="0" bIns="0" rtlCol="0" anchor="ctr">
            <a:normAutofit/>
          </a:bodyPr>
          <a:lstStyle/>
          <a:p>
            <a:pPr algn="ctr" indent="0" marL="0">
              <a:buNone/>
            </a:pPr>
            <a:r>
              <a:rPr lang="en-US" sz="920" b="1" dirty="0">
                <a:solidFill>
                  <a:srgbClr val="F4C66A"/>
                </a:solidFill>
                <a:latin typeface="Consolas" pitchFamily="34" charset="0"/>
                <a:ea typeface="Consolas" pitchFamily="34" charset="-122"/>
                <a:cs typeface="Consolas" pitchFamily="34" charset="-120"/>
              </a:rPr>
              <a:t>INSUFFICIENT</a:t>
            </a:r>
            <a:endParaRPr lang="en-US" sz="920" dirty="0"/>
          </a:p>
        </p:txBody>
      </p:sp>
      <p:sp>
        <p:nvSpPr>
          <p:cNvPr id="13" name="Text 11"/>
          <p:cNvSpPr/>
          <p:nvPr/>
        </p:nvSpPr>
        <p:spPr>
          <a:xfrm>
            <a:off x="5142586" y="2404872"/>
            <a:ext cx="1903781" cy="384048"/>
          </a:xfrm>
          <a:prstGeom prst="rect">
            <a:avLst/>
          </a:prstGeom>
          <a:noFill/>
          <a:ln/>
        </p:spPr>
        <p:txBody>
          <a:bodyPr wrap="square" lIns="0" tIns="0" rIns="0" bIns="0" rtlCol="0" anchor="ctr">
            <a:normAutofit/>
          </a:bodyPr>
          <a:lstStyle/>
          <a:p>
            <a:pPr algn="ctr" indent="0" marL="0">
              <a:buNone/>
            </a:pPr>
            <a:r>
              <a:rPr lang="en-US" sz="840" dirty="0">
                <a:solidFill>
                  <a:srgbClr val="AAC0B2"/>
                </a:solidFill>
                <a:latin typeface="Aptos" pitchFamily="34" charset="0"/>
                <a:ea typeface="Aptos" pitchFamily="34" charset="-122"/>
                <a:cs typeface="Aptos" pitchFamily="34" charset="-120"/>
              </a:rPr>
              <a:t>on-topic, not execution proof</a:t>
            </a:r>
            <a:endParaRPr lang="en-US" sz="840" dirty="0"/>
          </a:p>
        </p:txBody>
      </p:sp>
      <p:sp>
        <p:nvSpPr>
          <p:cNvPr id="14" name="Shape 12"/>
          <p:cNvSpPr/>
          <p:nvPr/>
        </p:nvSpPr>
        <p:spPr>
          <a:xfrm>
            <a:off x="7265822" y="1901952"/>
            <a:ext cx="2123237" cy="1097280"/>
          </a:xfrm>
          <a:prstGeom prst="roundRect">
            <a:avLst>
              <a:gd name="adj" fmla="val 3333"/>
            </a:avLst>
          </a:prstGeom>
          <a:solidFill>
            <a:srgbClr val="0D1913"/>
          </a:solidFill>
          <a:ln w="13970">
            <a:solidFill>
              <a:srgbClr val="789083"/>
            </a:solidFill>
            <a:prstDash val="solid"/>
          </a:ln>
        </p:spPr>
      </p:sp>
      <p:sp>
        <p:nvSpPr>
          <p:cNvPr id="15" name="Text 13"/>
          <p:cNvSpPr/>
          <p:nvPr/>
        </p:nvSpPr>
        <p:spPr>
          <a:xfrm>
            <a:off x="7375550" y="2084832"/>
            <a:ext cx="1903781" cy="228600"/>
          </a:xfrm>
          <a:prstGeom prst="rect">
            <a:avLst/>
          </a:prstGeom>
          <a:noFill/>
          <a:ln/>
        </p:spPr>
        <p:txBody>
          <a:bodyPr wrap="square" lIns="0" tIns="0" rIns="0" bIns="0" rtlCol="0" anchor="ctr">
            <a:normAutofit/>
          </a:bodyPr>
          <a:lstStyle/>
          <a:p>
            <a:pPr algn="ctr" indent="0" marL="0">
              <a:buNone/>
            </a:pPr>
            <a:r>
              <a:rPr lang="en-US" sz="920" b="1" dirty="0">
                <a:solidFill>
                  <a:srgbClr val="789083"/>
                </a:solidFill>
                <a:latin typeface="Consolas" pitchFamily="34" charset="0"/>
                <a:ea typeface="Consolas" pitchFamily="34" charset="-122"/>
                <a:cs typeface="Consolas" pitchFamily="34" charset="-120"/>
              </a:rPr>
              <a:t>IRRELEVANT</a:t>
            </a:r>
            <a:endParaRPr lang="en-US" sz="920" dirty="0"/>
          </a:p>
        </p:txBody>
      </p:sp>
      <p:sp>
        <p:nvSpPr>
          <p:cNvPr id="16" name="Text 14"/>
          <p:cNvSpPr/>
          <p:nvPr/>
        </p:nvSpPr>
        <p:spPr>
          <a:xfrm>
            <a:off x="7375550" y="2404872"/>
            <a:ext cx="1903781" cy="384048"/>
          </a:xfrm>
          <a:prstGeom prst="rect">
            <a:avLst/>
          </a:prstGeom>
          <a:noFill/>
          <a:ln/>
        </p:spPr>
        <p:txBody>
          <a:bodyPr wrap="square" lIns="0" tIns="0" rIns="0" bIns="0" rtlCol="0" anchor="ctr">
            <a:normAutofit/>
          </a:bodyPr>
          <a:lstStyle/>
          <a:p>
            <a:pPr algn="ctr" indent="0" marL="0">
              <a:buNone/>
            </a:pPr>
            <a:r>
              <a:rPr lang="en-US" sz="840" dirty="0">
                <a:solidFill>
                  <a:srgbClr val="AAC0B2"/>
                </a:solidFill>
                <a:latin typeface="Aptos" pitchFamily="34" charset="0"/>
                <a:ea typeface="Aptos" pitchFamily="34" charset="-122"/>
                <a:cs typeface="Aptos" pitchFamily="34" charset="-120"/>
              </a:rPr>
              <a:t>off-objective substance</a:t>
            </a:r>
            <a:endParaRPr lang="en-US" sz="840" dirty="0"/>
          </a:p>
        </p:txBody>
      </p:sp>
      <p:sp>
        <p:nvSpPr>
          <p:cNvPr id="17" name="Shape 15"/>
          <p:cNvSpPr/>
          <p:nvPr/>
        </p:nvSpPr>
        <p:spPr>
          <a:xfrm>
            <a:off x="9498787" y="1901952"/>
            <a:ext cx="2123237" cy="1097280"/>
          </a:xfrm>
          <a:prstGeom prst="roundRect">
            <a:avLst>
              <a:gd name="adj" fmla="val 3333"/>
            </a:avLst>
          </a:prstGeom>
          <a:solidFill>
            <a:srgbClr val="0D1913"/>
          </a:solidFill>
          <a:ln w="13970">
            <a:solidFill>
              <a:srgbClr val="FF8B8B"/>
            </a:solidFill>
            <a:prstDash val="solid"/>
          </a:ln>
        </p:spPr>
      </p:sp>
      <p:sp>
        <p:nvSpPr>
          <p:cNvPr id="18" name="Text 16"/>
          <p:cNvSpPr/>
          <p:nvPr/>
        </p:nvSpPr>
        <p:spPr>
          <a:xfrm>
            <a:off x="9608515" y="2084832"/>
            <a:ext cx="1903781" cy="228600"/>
          </a:xfrm>
          <a:prstGeom prst="rect">
            <a:avLst/>
          </a:prstGeom>
          <a:noFill/>
          <a:ln/>
        </p:spPr>
        <p:txBody>
          <a:bodyPr wrap="square" lIns="0" tIns="0" rIns="0" bIns="0" rtlCol="0" anchor="ctr">
            <a:normAutofit/>
          </a:bodyPr>
          <a:lstStyle/>
          <a:p>
            <a:pPr algn="ctr" indent="0" marL="0">
              <a:buNone/>
            </a:pPr>
            <a:r>
              <a:rPr lang="en-US" sz="920" b="1" dirty="0">
                <a:solidFill>
                  <a:srgbClr val="FF8B8B"/>
                </a:solidFill>
                <a:latin typeface="Consolas" pitchFamily="34" charset="0"/>
                <a:ea typeface="Consolas" pitchFamily="34" charset="-122"/>
                <a:cs typeface="Consolas" pitchFamily="34" charset="-120"/>
              </a:rPr>
              <a:t>CONTRADICTORY</a:t>
            </a:r>
            <a:endParaRPr lang="en-US" sz="920" dirty="0"/>
          </a:p>
        </p:txBody>
      </p:sp>
      <p:sp>
        <p:nvSpPr>
          <p:cNvPr id="19" name="Text 17"/>
          <p:cNvSpPr/>
          <p:nvPr/>
        </p:nvSpPr>
        <p:spPr>
          <a:xfrm>
            <a:off x="9608515" y="2404872"/>
            <a:ext cx="1903781" cy="384048"/>
          </a:xfrm>
          <a:prstGeom prst="rect">
            <a:avLst/>
          </a:prstGeom>
          <a:noFill/>
          <a:ln/>
        </p:spPr>
        <p:txBody>
          <a:bodyPr wrap="square" lIns="0" tIns="0" rIns="0" bIns="0" rtlCol="0" anchor="ctr">
            <a:normAutofit/>
          </a:bodyPr>
          <a:lstStyle/>
          <a:p>
            <a:pPr algn="ctr" indent="0" marL="0">
              <a:buNone/>
            </a:pPr>
            <a:r>
              <a:rPr lang="en-US" sz="840" dirty="0">
                <a:solidFill>
                  <a:srgbClr val="AAC0B2"/>
                </a:solidFill>
                <a:latin typeface="Aptos" pitchFamily="34" charset="0"/>
                <a:ea typeface="Aptos" pitchFamily="34" charset="-122"/>
                <a:cs typeface="Aptos" pitchFamily="34" charset="-120"/>
              </a:rPr>
              <a:t>contains a control-failure fact</a:t>
            </a:r>
            <a:endParaRPr lang="en-US" sz="840" dirty="0"/>
          </a:p>
        </p:txBody>
      </p:sp>
      <p:sp>
        <p:nvSpPr>
          <p:cNvPr id="20" name="Shape 18"/>
          <p:cNvSpPr/>
          <p:nvPr/>
        </p:nvSpPr>
        <p:spPr>
          <a:xfrm>
            <a:off x="566928" y="3346704"/>
            <a:ext cx="2304288" cy="941832"/>
          </a:xfrm>
          <a:prstGeom prst="roundRect">
            <a:avLst>
              <a:gd name="adj" fmla="val 4854"/>
            </a:avLst>
          </a:prstGeom>
          <a:solidFill>
            <a:srgbClr val="0D1913"/>
          </a:solidFill>
          <a:ln w="12700">
            <a:solidFill>
              <a:srgbClr val="294037"/>
            </a:solidFill>
            <a:prstDash val="solid"/>
          </a:ln>
        </p:spPr>
      </p:sp>
      <p:sp>
        <p:nvSpPr>
          <p:cNvPr id="21" name="Text 19"/>
          <p:cNvSpPr/>
          <p:nvPr/>
        </p:nvSpPr>
        <p:spPr>
          <a:xfrm>
            <a:off x="704088" y="3465576"/>
            <a:ext cx="2029968" cy="182880"/>
          </a:xfrm>
          <a:prstGeom prst="rect">
            <a:avLst/>
          </a:prstGeom>
          <a:noFill/>
          <a:ln/>
        </p:spPr>
        <p:txBody>
          <a:bodyPr wrap="square" lIns="0" tIns="0" rIns="0" bIns="0" rtlCol="0" anchor="ctr">
            <a:normAutofit/>
          </a:bodyPr>
          <a:lstStyle/>
          <a:p>
            <a:pPr indent="0" marL="0">
              <a:buNone/>
            </a:pPr>
            <a:r>
              <a:rPr lang="en-US" sz="780" b="1" spc="80" kern="0" dirty="0">
                <a:solidFill>
                  <a:srgbClr val="789083"/>
                </a:solidFill>
                <a:latin typeface="Consolas" pitchFamily="34" charset="0"/>
                <a:ea typeface="Consolas" pitchFamily="34" charset="-122"/>
                <a:cs typeface="Consolas" pitchFamily="34" charset="-120"/>
              </a:rPr>
              <a:t>SYNTHETIC CASES</a:t>
            </a:r>
            <a:endParaRPr lang="en-US" sz="780" dirty="0"/>
          </a:p>
        </p:txBody>
      </p:sp>
      <p:sp>
        <p:nvSpPr>
          <p:cNvPr id="22" name="Text 20"/>
          <p:cNvSpPr/>
          <p:nvPr/>
        </p:nvSpPr>
        <p:spPr>
          <a:xfrm>
            <a:off x="704088" y="3648456"/>
            <a:ext cx="2029968" cy="347472"/>
          </a:xfrm>
          <a:prstGeom prst="rect">
            <a:avLst/>
          </a:prstGeom>
          <a:noFill/>
          <a:ln/>
        </p:spPr>
        <p:txBody>
          <a:bodyPr wrap="square" lIns="0" tIns="0" rIns="0" bIns="0" rtlCol="0" anchor="ctr">
            <a:normAutofit/>
          </a:bodyPr>
          <a:lstStyle/>
          <a:p>
            <a:pPr indent="0" marL="0">
              <a:buNone/>
            </a:pPr>
            <a:r>
              <a:rPr lang="en-US" sz="2200" b="1" dirty="0">
                <a:solidFill>
                  <a:srgbClr val="7FFFB2"/>
                </a:solidFill>
                <a:latin typeface="Aptos Display" pitchFamily="34" charset="0"/>
                <a:ea typeface="Aptos Display" pitchFamily="34" charset="-122"/>
                <a:cs typeface="Aptos Display" pitchFamily="34" charset="-120"/>
              </a:rPr>
              <a:t>~1,500</a:t>
            </a:r>
            <a:endParaRPr lang="en-US" sz="2200" dirty="0"/>
          </a:p>
        </p:txBody>
      </p:sp>
      <p:sp>
        <p:nvSpPr>
          <p:cNvPr id="23" name="Text 21"/>
          <p:cNvSpPr/>
          <p:nvPr/>
        </p:nvSpPr>
        <p:spPr>
          <a:xfrm>
            <a:off x="704088" y="4032504"/>
            <a:ext cx="2029968" cy="146304"/>
          </a:xfrm>
          <a:prstGeom prst="rect">
            <a:avLst/>
          </a:prstGeom>
          <a:noFill/>
          <a:ln/>
        </p:spPr>
        <p:txBody>
          <a:bodyPr wrap="square" lIns="0" tIns="0" rIns="0" bIns="0" rtlCol="0" anchor="ctr">
            <a:normAutofit/>
          </a:bodyPr>
          <a:lstStyle/>
          <a:p>
            <a:pPr indent="0" marL="0">
              <a:buNone/>
            </a:pPr>
            <a:r>
              <a:rPr lang="en-US" sz="740" dirty="0">
                <a:solidFill>
                  <a:srgbClr val="AAC0B2"/>
                </a:solidFill>
                <a:latin typeface="Aptos" pitchFamily="34" charset="0"/>
                <a:ea typeface="Aptos" pitchFamily="34" charset="-122"/>
                <a:cs typeface="Aptos" pitchFamily="34" charset="-120"/>
              </a:rPr>
              <a:t>balanced five-class corpus</a:t>
            </a:r>
            <a:endParaRPr lang="en-US" sz="740" dirty="0"/>
          </a:p>
        </p:txBody>
      </p:sp>
      <p:sp>
        <p:nvSpPr>
          <p:cNvPr id="24" name="Shape 22"/>
          <p:cNvSpPr/>
          <p:nvPr/>
        </p:nvSpPr>
        <p:spPr>
          <a:xfrm>
            <a:off x="3054096" y="3346704"/>
            <a:ext cx="2304288" cy="941832"/>
          </a:xfrm>
          <a:prstGeom prst="roundRect">
            <a:avLst>
              <a:gd name="adj" fmla="val 4854"/>
            </a:avLst>
          </a:prstGeom>
          <a:solidFill>
            <a:srgbClr val="0D1913"/>
          </a:solidFill>
          <a:ln w="12700">
            <a:solidFill>
              <a:srgbClr val="294037"/>
            </a:solidFill>
            <a:prstDash val="solid"/>
          </a:ln>
        </p:spPr>
      </p:sp>
      <p:sp>
        <p:nvSpPr>
          <p:cNvPr id="25" name="Text 23"/>
          <p:cNvSpPr/>
          <p:nvPr/>
        </p:nvSpPr>
        <p:spPr>
          <a:xfrm>
            <a:off x="3191256" y="3465576"/>
            <a:ext cx="2029968" cy="182880"/>
          </a:xfrm>
          <a:prstGeom prst="rect">
            <a:avLst/>
          </a:prstGeom>
          <a:noFill/>
          <a:ln/>
        </p:spPr>
        <p:txBody>
          <a:bodyPr wrap="square" lIns="0" tIns="0" rIns="0" bIns="0" rtlCol="0" anchor="ctr">
            <a:normAutofit/>
          </a:bodyPr>
          <a:lstStyle/>
          <a:p>
            <a:pPr indent="0" marL="0">
              <a:buNone/>
            </a:pPr>
            <a:r>
              <a:rPr lang="en-US" sz="780" b="1" spc="80" kern="0" dirty="0">
                <a:solidFill>
                  <a:srgbClr val="789083"/>
                </a:solidFill>
                <a:latin typeface="Consolas" pitchFamily="34" charset="0"/>
                <a:ea typeface="Consolas" pitchFamily="34" charset="-122"/>
                <a:cs typeface="Consolas" pitchFamily="34" charset="-120"/>
              </a:rPr>
              <a:t>SPLITS</a:t>
            </a:r>
            <a:endParaRPr lang="en-US" sz="780" dirty="0"/>
          </a:p>
        </p:txBody>
      </p:sp>
      <p:sp>
        <p:nvSpPr>
          <p:cNvPr id="26" name="Text 24"/>
          <p:cNvSpPr/>
          <p:nvPr/>
        </p:nvSpPr>
        <p:spPr>
          <a:xfrm>
            <a:off x="3191256" y="3648456"/>
            <a:ext cx="2029968" cy="347472"/>
          </a:xfrm>
          <a:prstGeom prst="rect">
            <a:avLst/>
          </a:prstGeom>
          <a:noFill/>
          <a:ln/>
        </p:spPr>
        <p:txBody>
          <a:bodyPr wrap="square" lIns="0" tIns="0" rIns="0" bIns="0" rtlCol="0" anchor="ctr">
            <a:normAutofit/>
          </a:bodyPr>
          <a:lstStyle/>
          <a:p>
            <a:pPr indent="0" marL="0">
              <a:buNone/>
            </a:pPr>
            <a:r>
              <a:rPr lang="en-US" sz="2200" b="1" dirty="0">
                <a:solidFill>
                  <a:srgbClr val="8EC7FF"/>
                </a:solidFill>
                <a:latin typeface="Aptos Display" pitchFamily="34" charset="0"/>
                <a:ea typeface="Aptos Display" pitchFamily="34" charset="-122"/>
                <a:cs typeface="Aptos Display" pitchFamily="34" charset="-120"/>
              </a:rPr>
              <a:t>1000 / 200 / 200 / 100</a:t>
            </a:r>
            <a:endParaRPr lang="en-US" sz="2200" dirty="0"/>
          </a:p>
        </p:txBody>
      </p:sp>
      <p:sp>
        <p:nvSpPr>
          <p:cNvPr id="27" name="Text 25"/>
          <p:cNvSpPr/>
          <p:nvPr/>
        </p:nvSpPr>
        <p:spPr>
          <a:xfrm>
            <a:off x="3191256" y="4032504"/>
            <a:ext cx="2029968" cy="146304"/>
          </a:xfrm>
          <a:prstGeom prst="rect">
            <a:avLst/>
          </a:prstGeom>
          <a:noFill/>
          <a:ln/>
        </p:spPr>
        <p:txBody>
          <a:bodyPr wrap="square" lIns="0" tIns="0" rIns="0" bIns="0" rtlCol="0" anchor="ctr">
            <a:normAutofit/>
          </a:bodyPr>
          <a:lstStyle/>
          <a:p>
            <a:pPr indent="0" marL="0">
              <a:buNone/>
            </a:pPr>
            <a:r>
              <a:rPr lang="en-US" sz="740" dirty="0">
                <a:solidFill>
                  <a:srgbClr val="AAC0B2"/>
                </a:solidFill>
                <a:latin typeface="Aptos" pitchFamily="34" charset="0"/>
                <a:ea typeface="Aptos" pitchFamily="34" charset="-122"/>
                <a:cs typeface="Aptos" pitchFamily="34" charset="-120"/>
              </a:rPr>
              <a:t>train / val / test / challenge</a:t>
            </a:r>
            <a:endParaRPr lang="en-US" sz="740" dirty="0"/>
          </a:p>
        </p:txBody>
      </p:sp>
      <p:sp>
        <p:nvSpPr>
          <p:cNvPr id="28" name="Shape 26"/>
          <p:cNvSpPr/>
          <p:nvPr/>
        </p:nvSpPr>
        <p:spPr>
          <a:xfrm>
            <a:off x="5541264" y="3346704"/>
            <a:ext cx="2304288" cy="941832"/>
          </a:xfrm>
          <a:prstGeom prst="roundRect">
            <a:avLst>
              <a:gd name="adj" fmla="val 4854"/>
            </a:avLst>
          </a:prstGeom>
          <a:solidFill>
            <a:srgbClr val="0D1913"/>
          </a:solidFill>
          <a:ln w="12700">
            <a:solidFill>
              <a:srgbClr val="294037"/>
            </a:solidFill>
            <a:prstDash val="solid"/>
          </a:ln>
        </p:spPr>
      </p:sp>
      <p:sp>
        <p:nvSpPr>
          <p:cNvPr id="29" name="Text 27"/>
          <p:cNvSpPr/>
          <p:nvPr/>
        </p:nvSpPr>
        <p:spPr>
          <a:xfrm>
            <a:off x="5678424" y="3465576"/>
            <a:ext cx="2029968" cy="182880"/>
          </a:xfrm>
          <a:prstGeom prst="rect">
            <a:avLst/>
          </a:prstGeom>
          <a:noFill/>
          <a:ln/>
        </p:spPr>
        <p:txBody>
          <a:bodyPr wrap="square" lIns="0" tIns="0" rIns="0" bIns="0" rtlCol="0" anchor="ctr">
            <a:normAutofit/>
          </a:bodyPr>
          <a:lstStyle/>
          <a:p>
            <a:pPr indent="0" marL="0">
              <a:buNone/>
            </a:pPr>
            <a:r>
              <a:rPr lang="en-US" sz="780" b="1" spc="80" kern="0" dirty="0">
                <a:solidFill>
                  <a:srgbClr val="789083"/>
                </a:solidFill>
                <a:latin typeface="Consolas" pitchFamily="34" charset="0"/>
                <a:ea typeface="Consolas" pitchFamily="34" charset="-122"/>
                <a:cs typeface="Consolas" pitchFamily="34" charset="-120"/>
              </a:rPr>
              <a:t>PRIMARY METRIC</a:t>
            </a:r>
            <a:endParaRPr lang="en-US" sz="780" dirty="0"/>
          </a:p>
        </p:txBody>
      </p:sp>
      <p:sp>
        <p:nvSpPr>
          <p:cNvPr id="30" name="Text 28"/>
          <p:cNvSpPr/>
          <p:nvPr/>
        </p:nvSpPr>
        <p:spPr>
          <a:xfrm>
            <a:off x="5678424" y="3648456"/>
            <a:ext cx="2029968" cy="347472"/>
          </a:xfrm>
          <a:prstGeom prst="rect">
            <a:avLst/>
          </a:prstGeom>
          <a:noFill/>
          <a:ln/>
        </p:spPr>
        <p:txBody>
          <a:bodyPr wrap="square" lIns="0" tIns="0" rIns="0" bIns="0" rtlCol="0" anchor="ctr">
            <a:normAutofit/>
          </a:bodyPr>
          <a:lstStyle/>
          <a:p>
            <a:pPr indent="0" marL="0">
              <a:buNone/>
            </a:pPr>
            <a:r>
              <a:rPr lang="en-US" sz="2200" b="1" dirty="0">
                <a:solidFill>
                  <a:srgbClr val="7FFFB2"/>
                </a:solidFill>
                <a:latin typeface="Aptos Display" pitchFamily="34" charset="0"/>
                <a:ea typeface="Aptos Display" pitchFamily="34" charset="-122"/>
                <a:cs typeface="Aptos Display" pitchFamily="34" charset="-120"/>
              </a:rPr>
              <a:t>Macro F1</a:t>
            </a:r>
            <a:endParaRPr lang="en-US" sz="2200" dirty="0"/>
          </a:p>
        </p:txBody>
      </p:sp>
      <p:sp>
        <p:nvSpPr>
          <p:cNvPr id="31" name="Text 29"/>
          <p:cNvSpPr/>
          <p:nvPr/>
        </p:nvSpPr>
        <p:spPr>
          <a:xfrm>
            <a:off x="5678424" y="4032504"/>
            <a:ext cx="2029968" cy="146304"/>
          </a:xfrm>
          <a:prstGeom prst="rect">
            <a:avLst/>
          </a:prstGeom>
          <a:noFill/>
          <a:ln/>
        </p:spPr>
        <p:txBody>
          <a:bodyPr wrap="square" lIns="0" tIns="0" rIns="0" bIns="0" rtlCol="0" anchor="ctr">
            <a:normAutofit/>
          </a:bodyPr>
          <a:lstStyle/>
          <a:p>
            <a:pPr indent="0" marL="0">
              <a:buNone/>
            </a:pPr>
            <a:r>
              <a:rPr lang="en-US" sz="740" dirty="0">
                <a:solidFill>
                  <a:srgbClr val="AAC0B2"/>
                </a:solidFill>
                <a:latin typeface="Aptos" pitchFamily="34" charset="0"/>
                <a:ea typeface="Aptos" pitchFamily="34" charset="-122"/>
                <a:cs typeface="Aptos" pitchFamily="34" charset="-120"/>
              </a:rPr>
              <a:t>equal weight to every label</a:t>
            </a:r>
            <a:endParaRPr lang="en-US" sz="740" dirty="0"/>
          </a:p>
        </p:txBody>
      </p:sp>
      <p:sp>
        <p:nvSpPr>
          <p:cNvPr id="32" name="Shape 30"/>
          <p:cNvSpPr/>
          <p:nvPr/>
        </p:nvSpPr>
        <p:spPr>
          <a:xfrm>
            <a:off x="8028432" y="3346704"/>
            <a:ext cx="2304288" cy="941832"/>
          </a:xfrm>
          <a:prstGeom prst="roundRect">
            <a:avLst>
              <a:gd name="adj" fmla="val 4854"/>
            </a:avLst>
          </a:prstGeom>
          <a:solidFill>
            <a:srgbClr val="0D1913"/>
          </a:solidFill>
          <a:ln w="12700">
            <a:solidFill>
              <a:srgbClr val="294037"/>
            </a:solidFill>
            <a:prstDash val="solid"/>
          </a:ln>
        </p:spPr>
      </p:sp>
      <p:sp>
        <p:nvSpPr>
          <p:cNvPr id="33" name="Text 31"/>
          <p:cNvSpPr/>
          <p:nvPr/>
        </p:nvSpPr>
        <p:spPr>
          <a:xfrm>
            <a:off x="8165592" y="3465576"/>
            <a:ext cx="2029968" cy="182880"/>
          </a:xfrm>
          <a:prstGeom prst="rect">
            <a:avLst/>
          </a:prstGeom>
          <a:noFill/>
          <a:ln/>
        </p:spPr>
        <p:txBody>
          <a:bodyPr wrap="square" lIns="0" tIns="0" rIns="0" bIns="0" rtlCol="0" anchor="ctr">
            <a:normAutofit/>
          </a:bodyPr>
          <a:lstStyle/>
          <a:p>
            <a:pPr indent="0" marL="0">
              <a:buNone/>
            </a:pPr>
            <a:r>
              <a:rPr lang="en-US" sz="780" b="1" spc="80" kern="0" dirty="0">
                <a:solidFill>
                  <a:srgbClr val="789083"/>
                </a:solidFill>
                <a:latin typeface="Consolas" pitchFamily="34" charset="0"/>
                <a:ea typeface="Consolas" pitchFamily="34" charset="-122"/>
                <a:cs typeface="Consolas" pitchFamily="34" charset="-120"/>
              </a:rPr>
              <a:t>SEED</a:t>
            </a:r>
            <a:endParaRPr lang="en-US" sz="780" dirty="0"/>
          </a:p>
        </p:txBody>
      </p:sp>
      <p:sp>
        <p:nvSpPr>
          <p:cNvPr id="34" name="Text 32"/>
          <p:cNvSpPr/>
          <p:nvPr/>
        </p:nvSpPr>
        <p:spPr>
          <a:xfrm>
            <a:off x="8165592" y="3648456"/>
            <a:ext cx="2029968" cy="347472"/>
          </a:xfrm>
          <a:prstGeom prst="rect">
            <a:avLst/>
          </a:prstGeom>
          <a:noFill/>
          <a:ln/>
        </p:spPr>
        <p:txBody>
          <a:bodyPr wrap="square" lIns="0" tIns="0" rIns="0" bIns="0" rtlCol="0" anchor="ctr">
            <a:normAutofit/>
          </a:bodyPr>
          <a:lstStyle/>
          <a:p>
            <a:pPr indent="0" marL="0">
              <a:buNone/>
            </a:pPr>
            <a:r>
              <a:rPr lang="en-US" sz="2200" b="1" dirty="0">
                <a:solidFill>
                  <a:srgbClr val="F4C66A"/>
                </a:solidFill>
                <a:latin typeface="Aptos Display" pitchFamily="34" charset="0"/>
                <a:ea typeface="Aptos Display" pitchFamily="34" charset="-122"/>
                <a:cs typeface="Aptos Display" pitchFamily="34" charset="-120"/>
              </a:rPr>
              <a:t>42</a:t>
            </a:r>
            <a:endParaRPr lang="en-US" sz="2200" dirty="0"/>
          </a:p>
        </p:txBody>
      </p:sp>
      <p:sp>
        <p:nvSpPr>
          <p:cNvPr id="35" name="Text 33"/>
          <p:cNvSpPr/>
          <p:nvPr/>
        </p:nvSpPr>
        <p:spPr>
          <a:xfrm>
            <a:off x="8165592" y="4032504"/>
            <a:ext cx="2029968" cy="146304"/>
          </a:xfrm>
          <a:prstGeom prst="rect">
            <a:avLst/>
          </a:prstGeom>
          <a:noFill/>
          <a:ln/>
        </p:spPr>
        <p:txBody>
          <a:bodyPr wrap="square" lIns="0" tIns="0" rIns="0" bIns="0" rtlCol="0" anchor="ctr">
            <a:normAutofit/>
          </a:bodyPr>
          <a:lstStyle/>
          <a:p>
            <a:pPr indent="0" marL="0">
              <a:buNone/>
            </a:pPr>
            <a:r>
              <a:rPr lang="en-US" sz="740" dirty="0">
                <a:solidFill>
                  <a:srgbClr val="AAC0B2"/>
                </a:solidFill>
                <a:latin typeface="Aptos" pitchFamily="34" charset="0"/>
                <a:ea typeface="Aptos" pitchFamily="34" charset="-122"/>
                <a:cs typeface="Aptos" pitchFamily="34" charset="-120"/>
              </a:rPr>
              <a:t>deterministic generation</a:t>
            </a:r>
            <a:endParaRPr lang="en-US" sz="740" dirty="0"/>
          </a:p>
        </p:txBody>
      </p:sp>
      <p:sp>
        <p:nvSpPr>
          <p:cNvPr id="36" name="Shape 34"/>
          <p:cNvSpPr/>
          <p:nvPr/>
        </p:nvSpPr>
        <p:spPr>
          <a:xfrm>
            <a:off x="566928" y="4590288"/>
            <a:ext cx="10561320" cy="1051560"/>
          </a:xfrm>
          <a:prstGeom prst="roundRect">
            <a:avLst>
              <a:gd name="adj" fmla="val 3478"/>
            </a:avLst>
          </a:prstGeom>
          <a:solidFill>
            <a:srgbClr val="141B13"/>
          </a:solidFill>
          <a:ln w="12700">
            <a:solidFill>
              <a:srgbClr val="F4C66A"/>
            </a:solidFill>
            <a:prstDash val="solid"/>
          </a:ln>
        </p:spPr>
      </p:sp>
      <p:sp>
        <p:nvSpPr>
          <p:cNvPr id="37" name="Text 35"/>
          <p:cNvSpPr/>
          <p:nvPr/>
        </p:nvSpPr>
        <p:spPr>
          <a:xfrm>
            <a:off x="822960" y="4828032"/>
            <a:ext cx="2834640" cy="219456"/>
          </a:xfrm>
          <a:prstGeom prst="rect">
            <a:avLst/>
          </a:prstGeom>
          <a:noFill/>
          <a:ln/>
        </p:spPr>
        <p:txBody>
          <a:bodyPr wrap="square" lIns="0" tIns="0" rIns="0" bIns="0" rtlCol="0" anchor="ctr"/>
          <a:lstStyle/>
          <a:p>
            <a:pPr indent="0" marL="0">
              <a:buNone/>
            </a:pPr>
            <a:r>
              <a:rPr lang="en-US" sz="1000" b="1" spc="80" kern="0" dirty="0">
                <a:solidFill>
                  <a:srgbClr val="F4C66A"/>
                </a:solidFill>
                <a:latin typeface="Consolas" pitchFamily="34" charset="0"/>
                <a:ea typeface="Consolas" pitchFamily="34" charset="-122"/>
                <a:cs typeface="Consolas" pitchFamily="34" charset="-120"/>
              </a:rPr>
              <a:t>EARLY FAILURE → BETTER RESEARCH</a:t>
            </a:r>
            <a:endParaRPr lang="en-US" sz="1000" dirty="0"/>
          </a:p>
        </p:txBody>
      </p:sp>
      <p:sp>
        <p:nvSpPr>
          <p:cNvPr id="38" name="Text 36"/>
          <p:cNvSpPr/>
          <p:nvPr/>
        </p:nvSpPr>
        <p:spPr>
          <a:xfrm>
            <a:off x="3675888" y="4754880"/>
            <a:ext cx="7086600" cy="502920"/>
          </a:xfrm>
          <a:prstGeom prst="rect">
            <a:avLst/>
          </a:prstGeom>
          <a:noFill/>
          <a:ln/>
        </p:spPr>
        <p:txBody>
          <a:bodyPr wrap="square" lIns="0" tIns="0" rIns="0" bIns="0" rtlCol="0" anchor="ctr">
            <a:normAutofit/>
          </a:bodyPr>
          <a:lstStyle/>
          <a:p>
            <a:pPr indent="0" marL="0">
              <a:buNone/>
            </a:pPr>
            <a:r>
              <a:rPr lang="en-US" sz="1120" dirty="0">
                <a:solidFill>
                  <a:srgbClr val="F4FBF6"/>
                </a:solidFill>
                <a:latin typeface="Aptos" pitchFamily="34" charset="0"/>
                <a:ea typeface="Aptos" pitchFamily="34" charset="-122"/>
                <a:cs typeface="Aptos" pitchFamily="34" charset="-120"/>
              </a:rPr>
              <a:t>An earlier generator let TF-IDF reach 1.0 by exploiting lexical shortcuts. The benchmark was hardened, then the protocol was sealed before final model claims.</a:t>
            </a:r>
            <a:endParaRPr lang="en-US" sz="1120" dirty="0"/>
          </a:p>
        </p:txBody>
      </p:sp>
      <p:sp>
        <p:nvSpPr>
          <p:cNvPr id="25" name="Slide Number Placeholder 0"/>
          <p:cNvSpPr>
            <a:spLocks noGrp="1"/>
          </p:cNvSpPr>
          <p:nvPr>
            <p:ph type="sldNum" sz="quarter" idx="4294967295"/>
          </p:nvPr>
        </p:nvSpPr>
        <p:spPr>
          <a:xfrm>
            <a:off x="11356848" y="6574536"/>
            <a:ext cx="320040" cy="164592"/>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rgbClr val="769083"/>
                </a:solidFill>
                <a:latin typeface="Consolas"/>
                <a:ea typeface="Consolas"/>
                <a:cs typeface="Consola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30352" y="566928"/>
            <a:ext cx="4754880" cy="219456"/>
          </a:xfrm>
          <a:prstGeom prst="rect">
            <a:avLst/>
          </a:prstGeom>
          <a:noFill/>
          <a:ln/>
        </p:spPr>
        <p:txBody>
          <a:bodyPr wrap="square" lIns="0" tIns="0" rIns="0" bIns="0" rtlCol="0" anchor="ctr"/>
          <a:lstStyle/>
          <a:p>
            <a:pPr indent="0" marL="0">
              <a:buNone/>
            </a:pPr>
            <a:r>
              <a:rPr lang="en-US" sz="1000" b="1" spc="130" kern="0" dirty="0">
                <a:solidFill>
                  <a:srgbClr val="38E881"/>
                </a:solidFill>
                <a:latin typeface="Consolas" pitchFamily="34" charset="0"/>
                <a:ea typeface="Consolas" pitchFamily="34" charset="-122"/>
                <a:cs typeface="Consolas" pitchFamily="34" charset="-120"/>
              </a:rPr>
              <a:t>03 / SOLUTION DEVELOPMENT</a:t>
            </a:r>
            <a:endParaRPr lang="en-US" sz="1000" dirty="0"/>
          </a:p>
        </p:txBody>
      </p:sp>
      <p:sp>
        <p:nvSpPr>
          <p:cNvPr id="3" name="Text 1"/>
          <p:cNvSpPr/>
          <p:nvPr/>
        </p:nvSpPr>
        <p:spPr>
          <a:xfrm>
            <a:off x="530352" y="804672"/>
            <a:ext cx="11064240" cy="594360"/>
          </a:xfrm>
          <a:prstGeom prst="rect">
            <a:avLst/>
          </a:prstGeom>
          <a:noFill/>
          <a:ln/>
        </p:spPr>
        <p:txBody>
          <a:bodyPr wrap="square" lIns="0" tIns="0" rIns="0" bIns="0" rtlCol="0" anchor="ctr">
            <a:normAutofit/>
          </a:bodyPr>
          <a:lstStyle/>
          <a:p>
            <a:pPr indent="0" marL="0">
              <a:buNone/>
            </a:pPr>
            <a:r>
              <a:rPr lang="en-US" sz="2800" b="1" dirty="0">
                <a:solidFill>
                  <a:srgbClr val="F4FBF6"/>
                </a:solidFill>
                <a:latin typeface="Aptos Display" pitchFamily="34" charset="0"/>
                <a:ea typeface="Aptos Display" pitchFamily="34" charset="-122"/>
                <a:cs typeface="Aptos Display" pitchFamily="34" charset="-120"/>
              </a:rPr>
              <a:t>A model ladder, not a one-model demo</a:t>
            </a:r>
            <a:endParaRPr lang="en-US" sz="2800" dirty="0"/>
          </a:p>
        </p:txBody>
      </p:sp>
      <p:sp>
        <p:nvSpPr>
          <p:cNvPr id="4" name="Text 2"/>
          <p:cNvSpPr/>
          <p:nvPr/>
        </p:nvSpPr>
        <p:spPr>
          <a:xfrm>
            <a:off x="548640" y="1399032"/>
            <a:ext cx="10698480" cy="384048"/>
          </a:xfrm>
          <a:prstGeom prst="rect">
            <a:avLst/>
          </a:prstGeom>
          <a:noFill/>
          <a:ln/>
        </p:spPr>
        <p:txBody>
          <a:bodyPr wrap="square" lIns="0" tIns="0" rIns="0" bIns="0" rtlCol="0" anchor="ctr">
            <a:normAutofit/>
          </a:bodyPr>
          <a:lstStyle/>
          <a:p>
            <a:pPr indent="0" marL="0">
              <a:buNone/>
            </a:pPr>
            <a:r>
              <a:rPr lang="en-US" sz="1350" dirty="0">
                <a:solidFill>
                  <a:srgbClr val="AAC0B2"/>
                </a:solidFill>
                <a:latin typeface="Aptos" pitchFamily="34" charset="0"/>
                <a:ea typeface="Aptos" pitchFamily="34" charset="-122"/>
                <a:cs typeface="Aptos" pitchFamily="34" charset="-120"/>
              </a:rPr>
              <a:t>Compare cheap baselines, prompting, and parameter-efficient fine-tuning — while preserving the version boundary.</a:t>
            </a:r>
            <a:endParaRPr lang="en-US" sz="1350" dirty="0"/>
          </a:p>
        </p:txBody>
      </p:sp>
      <p:sp>
        <p:nvSpPr>
          <p:cNvPr id="5" name="Text 3"/>
          <p:cNvSpPr/>
          <p:nvPr/>
        </p:nvSpPr>
        <p:spPr>
          <a:xfrm>
            <a:off x="658368" y="1901952"/>
            <a:ext cx="3291840" cy="201168"/>
          </a:xfrm>
          <a:prstGeom prst="rect">
            <a:avLst/>
          </a:prstGeom>
          <a:noFill/>
          <a:ln/>
        </p:spPr>
        <p:txBody>
          <a:bodyPr wrap="square" lIns="0" tIns="0" rIns="0" bIns="0" rtlCol="0" anchor="ctr"/>
          <a:lstStyle/>
          <a:p>
            <a:pPr indent="0" marL="0">
              <a:buNone/>
            </a:pPr>
            <a:r>
              <a:rPr lang="en-US" sz="940" b="1" spc="80" kern="0" dirty="0">
                <a:solidFill>
                  <a:srgbClr val="38E881"/>
                </a:solidFill>
                <a:latin typeface="Consolas" pitchFamily="34" charset="0"/>
                <a:ea typeface="Consolas" pitchFamily="34" charset="-122"/>
                <a:cs typeface="Consolas" pitchFamily="34" charset="-120"/>
              </a:rPr>
              <a:t>CLASSICAL / DATASET v1.1.0</a:t>
            </a:r>
            <a:endParaRPr lang="en-US" sz="940" dirty="0"/>
          </a:p>
        </p:txBody>
      </p:sp>
      <p:sp>
        <p:nvSpPr>
          <p:cNvPr id="6" name="Shape 4"/>
          <p:cNvSpPr/>
          <p:nvPr/>
        </p:nvSpPr>
        <p:spPr>
          <a:xfrm>
            <a:off x="658368" y="2249424"/>
            <a:ext cx="2011680" cy="1051560"/>
          </a:xfrm>
          <a:prstGeom prst="roundRect">
            <a:avLst>
              <a:gd name="adj" fmla="val 4348"/>
            </a:avLst>
          </a:prstGeom>
          <a:solidFill>
            <a:srgbClr val="0D1913"/>
          </a:solidFill>
          <a:ln w="12700">
            <a:solidFill>
              <a:srgbClr val="294037"/>
            </a:solidFill>
            <a:prstDash val="solid"/>
          </a:ln>
        </p:spPr>
      </p:sp>
      <p:sp>
        <p:nvSpPr>
          <p:cNvPr id="7" name="Text 5"/>
          <p:cNvSpPr/>
          <p:nvPr/>
        </p:nvSpPr>
        <p:spPr>
          <a:xfrm>
            <a:off x="859536" y="2414016"/>
            <a:ext cx="502920" cy="219456"/>
          </a:xfrm>
          <a:prstGeom prst="rect">
            <a:avLst/>
          </a:prstGeom>
          <a:noFill/>
          <a:ln/>
        </p:spPr>
        <p:txBody>
          <a:bodyPr wrap="square" lIns="0" tIns="0" rIns="0" bIns="0" rtlCol="0" anchor="ctr"/>
          <a:lstStyle/>
          <a:p>
            <a:pPr indent="0" marL="0">
              <a:buNone/>
            </a:pPr>
            <a:r>
              <a:rPr lang="en-US" sz="900" b="1" dirty="0">
                <a:solidFill>
                  <a:srgbClr val="38E881"/>
                </a:solidFill>
                <a:latin typeface="Consolas" pitchFamily="34" charset="0"/>
                <a:ea typeface="Consolas" pitchFamily="34" charset="-122"/>
                <a:cs typeface="Consolas" pitchFamily="34" charset="-120"/>
              </a:rPr>
              <a:t>B0</a:t>
            </a:r>
            <a:endParaRPr lang="en-US" sz="900" dirty="0"/>
          </a:p>
        </p:txBody>
      </p:sp>
      <p:sp>
        <p:nvSpPr>
          <p:cNvPr id="8" name="Text 6"/>
          <p:cNvSpPr/>
          <p:nvPr/>
        </p:nvSpPr>
        <p:spPr>
          <a:xfrm>
            <a:off x="859536" y="2724912"/>
            <a:ext cx="1609344" cy="310896"/>
          </a:xfrm>
          <a:prstGeom prst="rect">
            <a:avLst/>
          </a:prstGeom>
          <a:noFill/>
          <a:ln/>
        </p:spPr>
        <p:txBody>
          <a:bodyPr wrap="square" lIns="0" tIns="0" rIns="0" bIns="0" rtlCol="0" anchor="ctr">
            <a:normAutofit/>
          </a:bodyPr>
          <a:lstStyle/>
          <a:p>
            <a:pPr indent="0" marL="0">
              <a:buNone/>
            </a:pPr>
            <a:r>
              <a:rPr lang="en-US" sz="1400" b="1" dirty="0">
                <a:solidFill>
                  <a:srgbClr val="F4FBF6"/>
                </a:solidFill>
                <a:latin typeface="Aptos Display" pitchFamily="34" charset="0"/>
                <a:ea typeface="Aptos Display" pitchFamily="34" charset="-122"/>
                <a:cs typeface="Aptos Display" pitchFamily="34" charset="-120"/>
              </a:rPr>
              <a:t>Majority</a:t>
            </a:r>
            <a:endParaRPr lang="en-US" sz="1400" dirty="0"/>
          </a:p>
        </p:txBody>
      </p:sp>
      <p:sp>
        <p:nvSpPr>
          <p:cNvPr id="9" name="Text 7"/>
          <p:cNvSpPr/>
          <p:nvPr/>
        </p:nvSpPr>
        <p:spPr>
          <a:xfrm>
            <a:off x="859536" y="3072384"/>
            <a:ext cx="1609344" cy="64008"/>
          </a:xfrm>
          <a:prstGeom prst="rect">
            <a:avLst/>
          </a:prstGeom>
          <a:noFill/>
          <a:ln/>
        </p:spPr>
        <p:txBody>
          <a:bodyPr wrap="square" lIns="0" tIns="0" rIns="0" bIns="0" rtlCol="0" anchor="t">
            <a:normAutofit/>
          </a:bodyPr>
          <a:lstStyle/>
          <a:p>
            <a:pPr indent="0" marL="0">
              <a:buNone/>
            </a:pPr>
            <a:r>
              <a:rPr lang="en-US" sz="920" dirty="0">
                <a:solidFill>
                  <a:srgbClr val="AAC0B2"/>
                </a:solidFill>
                <a:latin typeface="Aptos" pitchFamily="34" charset="0"/>
                <a:ea typeface="Aptos" pitchFamily="34" charset="-122"/>
                <a:cs typeface="Aptos" pitchFamily="34" charset="-120"/>
              </a:rPr>
              <a:t>chance floor</a:t>
            </a:r>
            <a:endParaRPr lang="en-US" sz="920" dirty="0"/>
          </a:p>
        </p:txBody>
      </p:sp>
      <p:sp>
        <p:nvSpPr>
          <p:cNvPr id="10" name="Shape 8"/>
          <p:cNvSpPr/>
          <p:nvPr/>
        </p:nvSpPr>
        <p:spPr>
          <a:xfrm>
            <a:off x="2734056" y="2587752"/>
            <a:ext cx="310896" cy="310896"/>
          </a:xfrm>
          <a:prstGeom prst="chevron">
            <a:avLst/>
          </a:prstGeom>
          <a:solidFill>
            <a:srgbClr val="789083"/>
          </a:solidFill>
          <a:ln w="12700">
            <a:solidFill>
              <a:srgbClr val="789083"/>
            </a:solidFill>
            <a:prstDash val="solid"/>
          </a:ln>
        </p:spPr>
      </p:sp>
      <p:sp>
        <p:nvSpPr>
          <p:cNvPr id="11" name="Shape 9"/>
          <p:cNvSpPr/>
          <p:nvPr/>
        </p:nvSpPr>
        <p:spPr>
          <a:xfrm>
            <a:off x="2926080" y="2249424"/>
            <a:ext cx="2011680" cy="1051560"/>
          </a:xfrm>
          <a:prstGeom prst="roundRect">
            <a:avLst>
              <a:gd name="adj" fmla="val 4348"/>
            </a:avLst>
          </a:prstGeom>
          <a:solidFill>
            <a:srgbClr val="0D1913"/>
          </a:solidFill>
          <a:ln w="12700">
            <a:solidFill>
              <a:srgbClr val="294037"/>
            </a:solidFill>
            <a:prstDash val="solid"/>
          </a:ln>
        </p:spPr>
      </p:sp>
      <p:sp>
        <p:nvSpPr>
          <p:cNvPr id="12" name="Text 10"/>
          <p:cNvSpPr/>
          <p:nvPr/>
        </p:nvSpPr>
        <p:spPr>
          <a:xfrm>
            <a:off x="3127248" y="2414016"/>
            <a:ext cx="502920" cy="219456"/>
          </a:xfrm>
          <a:prstGeom prst="rect">
            <a:avLst/>
          </a:prstGeom>
          <a:noFill/>
          <a:ln/>
        </p:spPr>
        <p:txBody>
          <a:bodyPr wrap="square" lIns="0" tIns="0" rIns="0" bIns="0" rtlCol="0" anchor="ctr"/>
          <a:lstStyle/>
          <a:p>
            <a:pPr indent="0" marL="0">
              <a:buNone/>
            </a:pPr>
            <a:r>
              <a:rPr lang="en-US" sz="900" b="1" dirty="0">
                <a:solidFill>
                  <a:srgbClr val="38E881"/>
                </a:solidFill>
                <a:latin typeface="Consolas" pitchFamily="34" charset="0"/>
                <a:ea typeface="Consolas" pitchFamily="34" charset="-122"/>
                <a:cs typeface="Consolas" pitchFamily="34" charset="-120"/>
              </a:rPr>
              <a:t>B1</a:t>
            </a:r>
            <a:endParaRPr lang="en-US" sz="900" dirty="0"/>
          </a:p>
        </p:txBody>
      </p:sp>
      <p:sp>
        <p:nvSpPr>
          <p:cNvPr id="13" name="Text 11"/>
          <p:cNvSpPr/>
          <p:nvPr/>
        </p:nvSpPr>
        <p:spPr>
          <a:xfrm>
            <a:off x="3127248" y="2724912"/>
            <a:ext cx="1609344" cy="310896"/>
          </a:xfrm>
          <a:prstGeom prst="rect">
            <a:avLst/>
          </a:prstGeom>
          <a:noFill/>
          <a:ln/>
        </p:spPr>
        <p:txBody>
          <a:bodyPr wrap="square" lIns="0" tIns="0" rIns="0" bIns="0" rtlCol="0" anchor="ctr">
            <a:normAutofit/>
          </a:bodyPr>
          <a:lstStyle/>
          <a:p>
            <a:pPr indent="0" marL="0">
              <a:buNone/>
            </a:pPr>
            <a:r>
              <a:rPr lang="en-US" sz="1400" b="1" dirty="0">
                <a:solidFill>
                  <a:srgbClr val="F4FBF6"/>
                </a:solidFill>
                <a:latin typeface="Aptos Display" pitchFamily="34" charset="0"/>
                <a:ea typeface="Aptos Display" pitchFamily="34" charset="-122"/>
                <a:cs typeface="Aptos Display" pitchFamily="34" charset="-120"/>
              </a:rPr>
              <a:t>TF-IDF + LR</a:t>
            </a:r>
            <a:endParaRPr lang="en-US" sz="1400" dirty="0"/>
          </a:p>
        </p:txBody>
      </p:sp>
      <p:sp>
        <p:nvSpPr>
          <p:cNvPr id="14" name="Text 12"/>
          <p:cNvSpPr/>
          <p:nvPr/>
        </p:nvSpPr>
        <p:spPr>
          <a:xfrm>
            <a:off x="3127248" y="3072384"/>
            <a:ext cx="1609344" cy="64008"/>
          </a:xfrm>
          <a:prstGeom prst="rect">
            <a:avLst/>
          </a:prstGeom>
          <a:noFill/>
          <a:ln/>
        </p:spPr>
        <p:txBody>
          <a:bodyPr wrap="square" lIns="0" tIns="0" rIns="0" bIns="0" rtlCol="0" anchor="t">
            <a:normAutofit/>
          </a:bodyPr>
          <a:lstStyle/>
          <a:p>
            <a:pPr indent="0" marL="0">
              <a:buNone/>
            </a:pPr>
            <a:r>
              <a:rPr lang="en-US" sz="920" dirty="0">
                <a:solidFill>
                  <a:srgbClr val="AAC0B2"/>
                </a:solidFill>
                <a:latin typeface="Aptos" pitchFamily="34" charset="0"/>
                <a:ea typeface="Aptos" pitchFamily="34" charset="-122"/>
                <a:cs typeface="Aptos" pitchFamily="34" charset="-120"/>
              </a:rPr>
              <a:t>lexical baseline</a:t>
            </a:r>
            <a:endParaRPr lang="en-US" sz="920" dirty="0"/>
          </a:p>
        </p:txBody>
      </p:sp>
      <p:sp>
        <p:nvSpPr>
          <p:cNvPr id="15" name="Text 13"/>
          <p:cNvSpPr/>
          <p:nvPr/>
        </p:nvSpPr>
        <p:spPr>
          <a:xfrm>
            <a:off x="5532120" y="1901952"/>
            <a:ext cx="3840480" cy="201168"/>
          </a:xfrm>
          <a:prstGeom prst="rect">
            <a:avLst/>
          </a:prstGeom>
          <a:noFill/>
          <a:ln/>
        </p:spPr>
        <p:txBody>
          <a:bodyPr wrap="square" lIns="0" tIns="0" rIns="0" bIns="0" rtlCol="0" anchor="ctr"/>
          <a:lstStyle/>
          <a:p>
            <a:pPr indent="0" marL="0">
              <a:buNone/>
            </a:pPr>
            <a:r>
              <a:rPr lang="en-US" sz="940" b="1" spc="80" kern="0" dirty="0">
                <a:solidFill>
                  <a:srgbClr val="8EC7FF"/>
                </a:solidFill>
                <a:latin typeface="Consolas" pitchFamily="34" charset="0"/>
                <a:ea typeface="Consolas" pitchFamily="34" charset="-122"/>
                <a:cs typeface="Consolas" pitchFamily="34" charset="-120"/>
              </a:rPr>
              <a:t>GEMMA 3 1B / DATASET v1.0.0</a:t>
            </a:r>
            <a:endParaRPr lang="en-US" sz="940" dirty="0"/>
          </a:p>
        </p:txBody>
      </p:sp>
      <p:sp>
        <p:nvSpPr>
          <p:cNvPr id="16" name="Shape 14"/>
          <p:cNvSpPr/>
          <p:nvPr/>
        </p:nvSpPr>
        <p:spPr>
          <a:xfrm>
            <a:off x="5532120" y="2249424"/>
            <a:ext cx="1627632" cy="1051560"/>
          </a:xfrm>
          <a:prstGeom prst="roundRect">
            <a:avLst>
              <a:gd name="adj" fmla="val 4348"/>
            </a:avLst>
          </a:prstGeom>
          <a:solidFill>
            <a:srgbClr val="0D1913"/>
          </a:solidFill>
          <a:ln w="12700">
            <a:solidFill>
              <a:srgbClr val="294037"/>
            </a:solidFill>
            <a:prstDash val="solid"/>
          </a:ln>
        </p:spPr>
      </p:sp>
      <p:sp>
        <p:nvSpPr>
          <p:cNvPr id="17" name="Text 15"/>
          <p:cNvSpPr/>
          <p:nvPr/>
        </p:nvSpPr>
        <p:spPr>
          <a:xfrm>
            <a:off x="5733288" y="2414016"/>
            <a:ext cx="502920" cy="219456"/>
          </a:xfrm>
          <a:prstGeom prst="rect">
            <a:avLst/>
          </a:prstGeom>
          <a:noFill/>
          <a:ln/>
        </p:spPr>
        <p:txBody>
          <a:bodyPr wrap="square" lIns="0" tIns="0" rIns="0" bIns="0" rtlCol="0" anchor="ctr"/>
          <a:lstStyle/>
          <a:p>
            <a:pPr indent="0" marL="0">
              <a:buNone/>
            </a:pPr>
            <a:r>
              <a:rPr lang="en-US" sz="900" b="1" dirty="0">
                <a:solidFill>
                  <a:srgbClr val="8EC7FF"/>
                </a:solidFill>
                <a:latin typeface="Consolas" pitchFamily="34" charset="0"/>
                <a:ea typeface="Consolas" pitchFamily="34" charset="-122"/>
                <a:cs typeface="Consolas" pitchFamily="34" charset="-120"/>
              </a:rPr>
              <a:t>G1</a:t>
            </a:r>
            <a:endParaRPr lang="en-US" sz="900" dirty="0"/>
          </a:p>
        </p:txBody>
      </p:sp>
      <p:sp>
        <p:nvSpPr>
          <p:cNvPr id="18" name="Text 16"/>
          <p:cNvSpPr/>
          <p:nvPr/>
        </p:nvSpPr>
        <p:spPr>
          <a:xfrm>
            <a:off x="5733288" y="2724912"/>
            <a:ext cx="1225296" cy="310896"/>
          </a:xfrm>
          <a:prstGeom prst="rect">
            <a:avLst/>
          </a:prstGeom>
          <a:noFill/>
          <a:ln/>
        </p:spPr>
        <p:txBody>
          <a:bodyPr wrap="square" lIns="0" tIns="0" rIns="0" bIns="0" rtlCol="0" anchor="ctr">
            <a:normAutofit/>
          </a:bodyPr>
          <a:lstStyle/>
          <a:p>
            <a:pPr indent="0" marL="0">
              <a:buNone/>
            </a:pPr>
            <a:r>
              <a:rPr lang="en-US" sz="1330" b="1" dirty="0">
                <a:solidFill>
                  <a:srgbClr val="F4FBF6"/>
                </a:solidFill>
                <a:latin typeface="Aptos Display" pitchFamily="34" charset="0"/>
                <a:ea typeface="Aptos Display" pitchFamily="34" charset="-122"/>
                <a:cs typeface="Aptos Display" pitchFamily="34" charset="-120"/>
              </a:rPr>
              <a:t>Zero-shot</a:t>
            </a:r>
            <a:endParaRPr lang="en-US" sz="1330" dirty="0"/>
          </a:p>
        </p:txBody>
      </p:sp>
      <p:sp>
        <p:nvSpPr>
          <p:cNvPr id="19" name="Text 17"/>
          <p:cNvSpPr/>
          <p:nvPr/>
        </p:nvSpPr>
        <p:spPr>
          <a:xfrm>
            <a:off x="5733288" y="3072384"/>
            <a:ext cx="1225296" cy="64008"/>
          </a:xfrm>
          <a:prstGeom prst="rect">
            <a:avLst/>
          </a:prstGeom>
          <a:noFill/>
          <a:ln/>
        </p:spPr>
        <p:txBody>
          <a:bodyPr wrap="square" lIns="0" tIns="0" rIns="0" bIns="0" rtlCol="0" anchor="t">
            <a:normAutofit/>
          </a:bodyPr>
          <a:lstStyle/>
          <a:p>
            <a:pPr indent="0" marL="0">
              <a:buNone/>
            </a:pPr>
            <a:r>
              <a:rPr lang="en-US" sz="880" dirty="0">
                <a:solidFill>
                  <a:srgbClr val="AAC0B2"/>
                </a:solidFill>
                <a:latin typeface="Aptos" pitchFamily="34" charset="0"/>
                <a:ea typeface="Aptos" pitchFamily="34" charset="-122"/>
                <a:cs typeface="Aptos" pitchFamily="34" charset="-120"/>
              </a:rPr>
              <a:t>fixed prompt</a:t>
            </a:r>
            <a:endParaRPr lang="en-US" sz="880" dirty="0"/>
          </a:p>
        </p:txBody>
      </p:sp>
      <p:sp>
        <p:nvSpPr>
          <p:cNvPr id="20" name="Shape 18"/>
          <p:cNvSpPr/>
          <p:nvPr/>
        </p:nvSpPr>
        <p:spPr>
          <a:xfrm>
            <a:off x="7205472" y="2587752"/>
            <a:ext cx="246888" cy="310896"/>
          </a:xfrm>
          <a:prstGeom prst="chevron">
            <a:avLst/>
          </a:prstGeom>
          <a:solidFill>
            <a:srgbClr val="789083"/>
          </a:solidFill>
          <a:ln w="12700">
            <a:solidFill>
              <a:srgbClr val="789083"/>
            </a:solidFill>
            <a:prstDash val="solid"/>
          </a:ln>
        </p:spPr>
      </p:sp>
      <p:sp>
        <p:nvSpPr>
          <p:cNvPr id="21" name="Shape 19"/>
          <p:cNvSpPr/>
          <p:nvPr/>
        </p:nvSpPr>
        <p:spPr>
          <a:xfrm>
            <a:off x="7360920" y="2249424"/>
            <a:ext cx="1627632" cy="1051560"/>
          </a:xfrm>
          <a:prstGeom prst="roundRect">
            <a:avLst>
              <a:gd name="adj" fmla="val 4348"/>
            </a:avLst>
          </a:prstGeom>
          <a:solidFill>
            <a:srgbClr val="0D1913"/>
          </a:solidFill>
          <a:ln w="12700">
            <a:solidFill>
              <a:srgbClr val="294037"/>
            </a:solidFill>
            <a:prstDash val="solid"/>
          </a:ln>
        </p:spPr>
      </p:sp>
      <p:sp>
        <p:nvSpPr>
          <p:cNvPr id="22" name="Text 20"/>
          <p:cNvSpPr/>
          <p:nvPr/>
        </p:nvSpPr>
        <p:spPr>
          <a:xfrm>
            <a:off x="7562088" y="2414016"/>
            <a:ext cx="502920" cy="219456"/>
          </a:xfrm>
          <a:prstGeom prst="rect">
            <a:avLst/>
          </a:prstGeom>
          <a:noFill/>
          <a:ln/>
        </p:spPr>
        <p:txBody>
          <a:bodyPr wrap="square" lIns="0" tIns="0" rIns="0" bIns="0" rtlCol="0" anchor="ctr"/>
          <a:lstStyle/>
          <a:p>
            <a:pPr indent="0" marL="0">
              <a:buNone/>
            </a:pPr>
            <a:r>
              <a:rPr lang="en-US" sz="900" b="1" dirty="0">
                <a:solidFill>
                  <a:srgbClr val="8EC7FF"/>
                </a:solidFill>
                <a:latin typeface="Consolas" pitchFamily="34" charset="0"/>
                <a:ea typeface="Consolas" pitchFamily="34" charset="-122"/>
                <a:cs typeface="Consolas" pitchFamily="34" charset="-120"/>
              </a:rPr>
              <a:t>G2</a:t>
            </a:r>
            <a:endParaRPr lang="en-US" sz="900" dirty="0"/>
          </a:p>
        </p:txBody>
      </p:sp>
      <p:sp>
        <p:nvSpPr>
          <p:cNvPr id="23" name="Text 21"/>
          <p:cNvSpPr/>
          <p:nvPr/>
        </p:nvSpPr>
        <p:spPr>
          <a:xfrm>
            <a:off x="7562088" y="2724912"/>
            <a:ext cx="1225296" cy="310896"/>
          </a:xfrm>
          <a:prstGeom prst="rect">
            <a:avLst/>
          </a:prstGeom>
          <a:noFill/>
          <a:ln/>
        </p:spPr>
        <p:txBody>
          <a:bodyPr wrap="square" lIns="0" tIns="0" rIns="0" bIns="0" rtlCol="0" anchor="ctr">
            <a:normAutofit/>
          </a:bodyPr>
          <a:lstStyle/>
          <a:p>
            <a:pPr indent="0" marL="0">
              <a:buNone/>
            </a:pPr>
            <a:r>
              <a:rPr lang="en-US" sz="1330" b="1" dirty="0">
                <a:solidFill>
                  <a:srgbClr val="F4FBF6"/>
                </a:solidFill>
                <a:latin typeface="Aptos Display" pitchFamily="34" charset="0"/>
                <a:ea typeface="Aptos Display" pitchFamily="34" charset="-122"/>
                <a:cs typeface="Aptos Display" pitchFamily="34" charset="-120"/>
              </a:rPr>
              <a:t>Few-shot</a:t>
            </a:r>
            <a:endParaRPr lang="en-US" sz="1330" dirty="0"/>
          </a:p>
        </p:txBody>
      </p:sp>
      <p:sp>
        <p:nvSpPr>
          <p:cNvPr id="24" name="Text 22"/>
          <p:cNvSpPr/>
          <p:nvPr/>
        </p:nvSpPr>
        <p:spPr>
          <a:xfrm>
            <a:off x="7562088" y="3072384"/>
            <a:ext cx="1225296" cy="64008"/>
          </a:xfrm>
          <a:prstGeom prst="rect">
            <a:avLst/>
          </a:prstGeom>
          <a:noFill/>
          <a:ln/>
        </p:spPr>
        <p:txBody>
          <a:bodyPr wrap="square" lIns="0" tIns="0" rIns="0" bIns="0" rtlCol="0" anchor="t">
            <a:normAutofit/>
          </a:bodyPr>
          <a:lstStyle/>
          <a:p>
            <a:pPr indent="0" marL="0">
              <a:buNone/>
            </a:pPr>
            <a:r>
              <a:rPr lang="en-US" sz="880" dirty="0">
                <a:solidFill>
                  <a:srgbClr val="AAC0B2"/>
                </a:solidFill>
                <a:latin typeface="Aptos" pitchFamily="34" charset="0"/>
                <a:ea typeface="Aptos" pitchFamily="34" charset="-122"/>
                <a:cs typeface="Aptos" pitchFamily="34" charset="-120"/>
              </a:rPr>
              <a:t>fixed exemplars</a:t>
            </a:r>
            <a:endParaRPr lang="en-US" sz="880" dirty="0"/>
          </a:p>
        </p:txBody>
      </p:sp>
      <p:sp>
        <p:nvSpPr>
          <p:cNvPr id="25" name="Shape 23"/>
          <p:cNvSpPr/>
          <p:nvPr/>
        </p:nvSpPr>
        <p:spPr>
          <a:xfrm>
            <a:off x="9034272" y="2587752"/>
            <a:ext cx="246888" cy="310896"/>
          </a:xfrm>
          <a:prstGeom prst="chevron">
            <a:avLst/>
          </a:prstGeom>
          <a:solidFill>
            <a:srgbClr val="789083"/>
          </a:solidFill>
          <a:ln w="12700">
            <a:solidFill>
              <a:srgbClr val="789083"/>
            </a:solidFill>
            <a:prstDash val="solid"/>
          </a:ln>
        </p:spPr>
      </p:sp>
      <p:sp>
        <p:nvSpPr>
          <p:cNvPr id="26" name="Shape 24"/>
          <p:cNvSpPr/>
          <p:nvPr/>
        </p:nvSpPr>
        <p:spPr>
          <a:xfrm>
            <a:off x="9189720" y="2249424"/>
            <a:ext cx="1627632" cy="1051560"/>
          </a:xfrm>
          <a:prstGeom prst="roundRect">
            <a:avLst>
              <a:gd name="adj" fmla="val 4348"/>
            </a:avLst>
          </a:prstGeom>
          <a:solidFill>
            <a:srgbClr val="0D1913"/>
          </a:solidFill>
          <a:ln w="12700">
            <a:solidFill>
              <a:srgbClr val="294037"/>
            </a:solidFill>
            <a:prstDash val="solid"/>
          </a:ln>
        </p:spPr>
      </p:sp>
      <p:sp>
        <p:nvSpPr>
          <p:cNvPr id="27" name="Text 25"/>
          <p:cNvSpPr/>
          <p:nvPr/>
        </p:nvSpPr>
        <p:spPr>
          <a:xfrm>
            <a:off x="9390888" y="2414016"/>
            <a:ext cx="502920" cy="219456"/>
          </a:xfrm>
          <a:prstGeom prst="rect">
            <a:avLst/>
          </a:prstGeom>
          <a:noFill/>
          <a:ln/>
        </p:spPr>
        <p:txBody>
          <a:bodyPr wrap="square" lIns="0" tIns="0" rIns="0" bIns="0" rtlCol="0" anchor="ctr"/>
          <a:lstStyle/>
          <a:p>
            <a:pPr indent="0" marL="0">
              <a:buNone/>
            </a:pPr>
            <a:r>
              <a:rPr lang="en-US" sz="900" b="1" dirty="0">
                <a:solidFill>
                  <a:srgbClr val="8EC7FF"/>
                </a:solidFill>
                <a:latin typeface="Consolas" pitchFamily="34" charset="0"/>
                <a:ea typeface="Consolas" pitchFamily="34" charset="-122"/>
                <a:cs typeface="Consolas" pitchFamily="34" charset="-120"/>
              </a:rPr>
              <a:t>G3</a:t>
            </a:r>
            <a:endParaRPr lang="en-US" sz="900" dirty="0"/>
          </a:p>
        </p:txBody>
      </p:sp>
      <p:sp>
        <p:nvSpPr>
          <p:cNvPr id="28" name="Text 26"/>
          <p:cNvSpPr/>
          <p:nvPr/>
        </p:nvSpPr>
        <p:spPr>
          <a:xfrm>
            <a:off x="9390888" y="2724912"/>
            <a:ext cx="1225296" cy="310896"/>
          </a:xfrm>
          <a:prstGeom prst="rect">
            <a:avLst/>
          </a:prstGeom>
          <a:noFill/>
          <a:ln/>
        </p:spPr>
        <p:txBody>
          <a:bodyPr wrap="square" lIns="0" tIns="0" rIns="0" bIns="0" rtlCol="0" anchor="ctr">
            <a:normAutofit/>
          </a:bodyPr>
          <a:lstStyle/>
          <a:p>
            <a:pPr indent="0" marL="0">
              <a:buNone/>
            </a:pPr>
            <a:r>
              <a:rPr lang="en-US" sz="1330" b="1" dirty="0">
                <a:solidFill>
                  <a:srgbClr val="F4FBF6"/>
                </a:solidFill>
                <a:latin typeface="Aptos Display" pitchFamily="34" charset="0"/>
                <a:ea typeface="Aptos Display" pitchFamily="34" charset="-122"/>
                <a:cs typeface="Aptos Display" pitchFamily="34" charset="-120"/>
              </a:rPr>
              <a:t>QLoRA</a:t>
            </a:r>
            <a:endParaRPr lang="en-US" sz="1330" dirty="0"/>
          </a:p>
        </p:txBody>
      </p:sp>
      <p:sp>
        <p:nvSpPr>
          <p:cNvPr id="29" name="Text 27"/>
          <p:cNvSpPr/>
          <p:nvPr/>
        </p:nvSpPr>
        <p:spPr>
          <a:xfrm>
            <a:off x="9390888" y="3072384"/>
            <a:ext cx="1225296" cy="64008"/>
          </a:xfrm>
          <a:prstGeom prst="rect">
            <a:avLst/>
          </a:prstGeom>
          <a:noFill/>
          <a:ln/>
        </p:spPr>
        <p:txBody>
          <a:bodyPr wrap="square" lIns="0" tIns="0" rIns="0" bIns="0" rtlCol="0" anchor="t">
            <a:normAutofit/>
          </a:bodyPr>
          <a:lstStyle/>
          <a:p>
            <a:pPr indent="0" marL="0">
              <a:buNone/>
            </a:pPr>
            <a:r>
              <a:rPr lang="en-US" sz="880" dirty="0">
                <a:solidFill>
                  <a:srgbClr val="AAC0B2"/>
                </a:solidFill>
                <a:latin typeface="Aptos" pitchFamily="34" charset="0"/>
                <a:ea typeface="Aptos" pitchFamily="34" charset="-122"/>
                <a:cs typeface="Aptos" pitchFamily="34" charset="-120"/>
              </a:rPr>
              <a:t>4-bit NF4 + adapters</a:t>
            </a:r>
            <a:endParaRPr lang="en-US" sz="880" dirty="0"/>
          </a:p>
        </p:txBody>
      </p:sp>
      <p:sp>
        <p:nvSpPr>
          <p:cNvPr id="30" name="Shape 28"/>
          <p:cNvSpPr/>
          <p:nvPr/>
        </p:nvSpPr>
        <p:spPr>
          <a:xfrm>
            <a:off x="658368" y="3785616"/>
            <a:ext cx="10698480" cy="1307592"/>
          </a:xfrm>
          <a:prstGeom prst="roundRect">
            <a:avLst>
              <a:gd name="adj" fmla="val 3497"/>
            </a:avLst>
          </a:prstGeom>
          <a:solidFill>
            <a:srgbClr val="131C19"/>
          </a:solidFill>
          <a:ln w="15240">
            <a:solidFill>
              <a:srgbClr val="F4C66A"/>
            </a:solidFill>
            <a:prstDash val="solid"/>
          </a:ln>
        </p:spPr>
      </p:sp>
      <p:sp>
        <p:nvSpPr>
          <p:cNvPr id="31" name="Text 29"/>
          <p:cNvSpPr/>
          <p:nvPr/>
        </p:nvSpPr>
        <p:spPr>
          <a:xfrm>
            <a:off x="914400" y="4050792"/>
            <a:ext cx="1874520" cy="219456"/>
          </a:xfrm>
          <a:prstGeom prst="rect">
            <a:avLst/>
          </a:prstGeom>
          <a:noFill/>
          <a:ln/>
        </p:spPr>
        <p:txBody>
          <a:bodyPr wrap="square" lIns="0" tIns="0" rIns="0" bIns="0" rtlCol="0" anchor="ctr"/>
          <a:lstStyle/>
          <a:p>
            <a:pPr indent="0" marL="0">
              <a:buNone/>
            </a:pPr>
            <a:r>
              <a:rPr lang="en-US" sz="1000" b="1" spc="90" kern="0" dirty="0">
                <a:solidFill>
                  <a:srgbClr val="F4C66A"/>
                </a:solidFill>
                <a:latin typeface="Consolas" pitchFamily="34" charset="0"/>
                <a:ea typeface="Consolas" pitchFamily="34" charset="-122"/>
                <a:cs typeface="Consolas" pitchFamily="34" charset="-120"/>
              </a:rPr>
              <a:t>VERSION BOUNDARY</a:t>
            </a:r>
            <a:endParaRPr lang="en-US" sz="1000" dirty="0"/>
          </a:p>
        </p:txBody>
      </p:sp>
      <p:sp>
        <p:nvSpPr>
          <p:cNvPr id="32" name="Text 30"/>
          <p:cNvSpPr/>
          <p:nvPr/>
        </p:nvSpPr>
        <p:spPr>
          <a:xfrm>
            <a:off x="2880360" y="3922776"/>
            <a:ext cx="8083296" cy="566928"/>
          </a:xfrm>
          <a:prstGeom prst="rect">
            <a:avLst/>
          </a:prstGeom>
          <a:noFill/>
          <a:ln/>
        </p:spPr>
        <p:txBody>
          <a:bodyPr wrap="square" lIns="0" tIns="0" rIns="0" bIns="0" rtlCol="0" anchor="ctr">
            <a:normAutofit/>
          </a:bodyPr>
          <a:lstStyle/>
          <a:p>
            <a:pPr indent="0" marL="0">
              <a:buNone/>
            </a:pPr>
            <a:r>
              <a:rPr lang="en-US" sz="1500" b="1" dirty="0">
                <a:solidFill>
                  <a:srgbClr val="F4FBF6"/>
                </a:solidFill>
                <a:latin typeface="Aptos Display" pitchFamily="34" charset="0"/>
                <a:ea typeface="Aptos Display" pitchFamily="34" charset="-122"/>
                <a:cs typeface="Aptos Display" pitchFamily="34" charset="-120"/>
              </a:rPr>
              <a:t>The experiments are real, but the classical and Gemma runs were completed on different benchmark versions. Cross-version values are descriptive receipts — not a controlled head-to-head leaderboard.</a:t>
            </a:r>
            <a:endParaRPr lang="en-US" sz="1500" dirty="0"/>
          </a:p>
        </p:txBody>
      </p:sp>
      <p:sp>
        <p:nvSpPr>
          <p:cNvPr id="33" name="Text 31"/>
          <p:cNvSpPr/>
          <p:nvPr/>
        </p:nvSpPr>
        <p:spPr>
          <a:xfrm>
            <a:off x="2880360" y="4562856"/>
            <a:ext cx="7863840" cy="237744"/>
          </a:xfrm>
          <a:prstGeom prst="rect">
            <a:avLst/>
          </a:prstGeom>
          <a:noFill/>
          <a:ln/>
        </p:spPr>
        <p:txBody>
          <a:bodyPr wrap="square" lIns="0" tIns="0" rIns="0" bIns="0" rtlCol="0" anchor="ctr">
            <a:normAutofit/>
          </a:bodyPr>
          <a:lstStyle/>
          <a:p>
            <a:pPr indent="0" marL="0">
              <a:buNone/>
            </a:pPr>
            <a:r>
              <a:rPr lang="en-US" sz="950" dirty="0">
                <a:solidFill>
                  <a:srgbClr val="AAC0B2"/>
                </a:solidFill>
                <a:latin typeface="Aptos" pitchFamily="34" charset="0"/>
                <a:ea typeface="Aptos" pitchFamily="34" charset="-122"/>
                <a:cs typeface="Aptos" pitchFamily="34" charset="-120"/>
              </a:rPr>
              <a:t>Why QLoRA? Memory-efficient fine-tuning makes adaptation possible on constrained hardware and free-tier GPU paths.</a:t>
            </a:r>
            <a:endParaRPr lang="en-US" sz="950" dirty="0"/>
          </a:p>
        </p:txBody>
      </p:sp>
      <p:sp>
        <p:nvSpPr>
          <p:cNvPr id="34" name="Text 32"/>
          <p:cNvSpPr/>
          <p:nvPr/>
        </p:nvSpPr>
        <p:spPr>
          <a:xfrm>
            <a:off x="566928" y="6281928"/>
            <a:ext cx="10698480" cy="164592"/>
          </a:xfrm>
          <a:prstGeom prst="rect">
            <a:avLst/>
          </a:prstGeom>
          <a:noFill/>
          <a:ln/>
        </p:spPr>
        <p:txBody>
          <a:bodyPr wrap="square" lIns="0" tIns="0" rIns="0" bIns="0" rtlCol="0" anchor="ctr">
            <a:normAutofit/>
          </a:bodyPr>
          <a:lstStyle/>
          <a:p>
            <a:pPr indent="0" marL="0">
              <a:buNone/>
            </a:pPr>
            <a:r>
              <a:rPr lang="en-US" sz="720" i="1" dirty="0">
                <a:solidFill>
                  <a:srgbClr val="789083"/>
                </a:solidFill>
                <a:latin typeface="Aptos" pitchFamily="34" charset="0"/>
                <a:ea typeface="Aptos" pitchFamily="34" charset="-122"/>
                <a:cs typeface="Aptos" pitchFamily="34" charset="-120"/>
              </a:rPr>
              <a:t>Sources: Dettmers et al., “QLoRA” (2023); Google DeepMind / Google, Gemma 3 model documentation.</a:t>
            </a:r>
            <a:endParaRPr lang="en-US" sz="720" dirty="0"/>
          </a:p>
        </p:txBody>
      </p:sp>
      <p:sp>
        <p:nvSpPr>
          <p:cNvPr id="25" name="Slide Number Placeholder 0"/>
          <p:cNvSpPr>
            <a:spLocks noGrp="1"/>
          </p:cNvSpPr>
          <p:nvPr>
            <p:ph type="sldNum" sz="quarter" idx="4294967295"/>
          </p:nvPr>
        </p:nvSpPr>
        <p:spPr>
          <a:xfrm>
            <a:off x="11356848" y="6574536"/>
            <a:ext cx="320040" cy="164592"/>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rgbClr val="769083"/>
                </a:solidFill>
                <a:latin typeface="Consolas"/>
                <a:ea typeface="Consolas"/>
                <a:cs typeface="Consola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30352" y="566928"/>
            <a:ext cx="4754880" cy="219456"/>
          </a:xfrm>
          <a:prstGeom prst="rect">
            <a:avLst/>
          </a:prstGeom>
          <a:noFill/>
          <a:ln/>
        </p:spPr>
        <p:txBody>
          <a:bodyPr wrap="square" lIns="0" tIns="0" rIns="0" bIns="0" rtlCol="0" anchor="ctr"/>
          <a:lstStyle/>
          <a:p>
            <a:pPr indent="0" marL="0">
              <a:buNone/>
            </a:pPr>
            <a:r>
              <a:rPr lang="en-US" sz="1000" b="1" spc="130" kern="0" dirty="0">
                <a:solidFill>
                  <a:srgbClr val="38E881"/>
                </a:solidFill>
                <a:latin typeface="Consolas" pitchFamily="34" charset="0"/>
                <a:ea typeface="Consolas" pitchFamily="34" charset="-122"/>
                <a:cs typeface="Consolas" pitchFamily="34" charset="-120"/>
              </a:rPr>
              <a:t>04 / RESULTS</a:t>
            </a:r>
            <a:endParaRPr lang="en-US" sz="1000" dirty="0"/>
          </a:p>
        </p:txBody>
      </p:sp>
      <p:sp>
        <p:nvSpPr>
          <p:cNvPr id="3" name="Text 1"/>
          <p:cNvSpPr/>
          <p:nvPr/>
        </p:nvSpPr>
        <p:spPr>
          <a:xfrm>
            <a:off x="530352" y="804672"/>
            <a:ext cx="11064240" cy="594360"/>
          </a:xfrm>
          <a:prstGeom prst="rect">
            <a:avLst/>
          </a:prstGeom>
          <a:noFill/>
          <a:ln/>
        </p:spPr>
        <p:txBody>
          <a:bodyPr wrap="square" lIns="0" tIns="0" rIns="0" bIns="0" rtlCol="0" anchor="ctr">
            <a:normAutofit/>
          </a:bodyPr>
          <a:lstStyle/>
          <a:p>
            <a:pPr indent="0" marL="0">
              <a:buNone/>
            </a:pPr>
            <a:r>
              <a:rPr lang="en-US" sz="2800" b="1" dirty="0">
                <a:solidFill>
                  <a:srgbClr val="F4FBF6"/>
                </a:solidFill>
                <a:latin typeface="Aptos Display" pitchFamily="34" charset="0"/>
                <a:ea typeface="Aptos Display" pitchFamily="34" charset="-122"/>
                <a:cs typeface="Aptos Display" pitchFamily="34" charset="-120"/>
              </a:rPr>
              <a:t>The useful finding is not an automatic AI win</a:t>
            </a:r>
            <a:endParaRPr lang="en-US" sz="2800" dirty="0"/>
          </a:p>
        </p:txBody>
      </p:sp>
      <p:sp>
        <p:nvSpPr>
          <p:cNvPr id="4" name="Text 2"/>
          <p:cNvSpPr/>
          <p:nvPr/>
        </p:nvSpPr>
        <p:spPr>
          <a:xfrm>
            <a:off x="548640" y="1399032"/>
            <a:ext cx="10698480" cy="384048"/>
          </a:xfrm>
          <a:prstGeom prst="rect">
            <a:avLst/>
          </a:prstGeom>
          <a:noFill/>
          <a:ln/>
        </p:spPr>
        <p:txBody>
          <a:bodyPr wrap="square" lIns="0" tIns="0" rIns="0" bIns="0" rtlCol="0" anchor="ctr">
            <a:normAutofit/>
          </a:bodyPr>
          <a:lstStyle/>
          <a:p>
            <a:pPr indent="0" marL="0">
              <a:buNone/>
            </a:pPr>
            <a:r>
              <a:rPr lang="en-US" sz="1350" dirty="0">
                <a:solidFill>
                  <a:srgbClr val="AAC0B2"/>
                </a:solidFill>
                <a:latin typeface="Aptos" pitchFamily="34" charset="0"/>
                <a:ea typeface="Aptos" pitchFamily="34" charset="-122"/>
                <a:cs typeface="Aptos" pitchFamily="34" charset="-120"/>
              </a:rPr>
              <a:t>Two internally valid result groups, one important output-reliability failure.</a:t>
            </a:r>
            <a:endParaRPr lang="en-US" sz="1350" dirty="0"/>
          </a:p>
        </p:txBody>
      </p:sp>
      <p:sp>
        <p:nvSpPr>
          <p:cNvPr id="5" name="Shape 3"/>
          <p:cNvSpPr/>
          <p:nvPr/>
        </p:nvSpPr>
        <p:spPr>
          <a:xfrm>
            <a:off x="566928" y="1828800"/>
            <a:ext cx="5376672" cy="3520440"/>
          </a:xfrm>
          <a:prstGeom prst="roundRect">
            <a:avLst>
              <a:gd name="adj" fmla="val 1299"/>
            </a:avLst>
          </a:prstGeom>
          <a:solidFill>
            <a:srgbClr val="0D1913"/>
          </a:solidFill>
          <a:ln w="12700">
            <a:solidFill>
              <a:srgbClr val="294037"/>
            </a:solidFill>
            <a:prstDash val="solid"/>
          </a:ln>
        </p:spPr>
      </p:sp>
      <p:sp>
        <p:nvSpPr>
          <p:cNvPr id="6" name="Text 4"/>
          <p:cNvSpPr/>
          <p:nvPr/>
        </p:nvSpPr>
        <p:spPr>
          <a:xfrm>
            <a:off x="841248" y="2084832"/>
            <a:ext cx="2560320" cy="219456"/>
          </a:xfrm>
          <a:prstGeom prst="rect">
            <a:avLst/>
          </a:prstGeom>
          <a:noFill/>
          <a:ln/>
        </p:spPr>
        <p:txBody>
          <a:bodyPr wrap="square" lIns="0" tIns="0" rIns="0" bIns="0" rtlCol="0" anchor="ctr"/>
          <a:lstStyle/>
          <a:p>
            <a:pPr indent="0" marL="0">
              <a:buNone/>
            </a:pPr>
            <a:r>
              <a:rPr lang="en-US" sz="1000" b="1" spc="80" kern="0" dirty="0">
                <a:solidFill>
                  <a:srgbClr val="38E881"/>
                </a:solidFill>
                <a:latin typeface="Consolas" pitchFamily="34" charset="0"/>
                <a:ea typeface="Consolas" pitchFamily="34" charset="-122"/>
                <a:cs typeface="Consolas" pitchFamily="34" charset="-120"/>
              </a:rPr>
              <a:t>CLASSICAL / v1.1.0</a:t>
            </a:r>
            <a:endParaRPr lang="en-US" sz="1000" dirty="0"/>
          </a:p>
        </p:txBody>
      </p:sp>
      <p:sp>
        <p:nvSpPr>
          <p:cNvPr id="7" name="Text 5"/>
          <p:cNvSpPr/>
          <p:nvPr/>
        </p:nvSpPr>
        <p:spPr>
          <a:xfrm>
            <a:off x="841248" y="2606040"/>
            <a:ext cx="1417320" cy="228600"/>
          </a:xfrm>
          <a:prstGeom prst="rect">
            <a:avLst/>
          </a:prstGeom>
          <a:noFill/>
          <a:ln/>
        </p:spPr>
        <p:txBody>
          <a:bodyPr wrap="square" lIns="0" tIns="0" rIns="0" bIns="0" rtlCol="0" anchor="ctr">
            <a:normAutofit/>
          </a:bodyPr>
          <a:lstStyle/>
          <a:p>
            <a:pPr indent="0" marL="0">
              <a:buNone/>
            </a:pPr>
            <a:r>
              <a:rPr lang="en-US" sz="1050" b="1" dirty="0">
                <a:solidFill>
                  <a:srgbClr val="F4FBF6"/>
                </a:solidFill>
                <a:latin typeface="Aptos" pitchFamily="34" charset="0"/>
                <a:ea typeface="Aptos" pitchFamily="34" charset="-122"/>
                <a:cs typeface="Aptos" pitchFamily="34" charset="-120"/>
              </a:rPr>
              <a:t>Majority</a:t>
            </a:r>
            <a:endParaRPr lang="en-US" sz="1050" dirty="0"/>
          </a:p>
        </p:txBody>
      </p:sp>
      <p:sp>
        <p:nvSpPr>
          <p:cNvPr id="8" name="Shape 6"/>
          <p:cNvSpPr/>
          <p:nvPr/>
        </p:nvSpPr>
        <p:spPr>
          <a:xfrm>
            <a:off x="2322576" y="2615184"/>
            <a:ext cx="2395728" cy="201168"/>
          </a:xfrm>
          <a:prstGeom prst="roundRect">
            <a:avLst>
              <a:gd name="adj" fmla="val 13636"/>
            </a:avLst>
          </a:prstGeom>
          <a:solidFill>
            <a:srgbClr val="17251E"/>
          </a:solidFill>
          <a:ln w="12700">
            <a:solidFill>
              <a:srgbClr val="17251E"/>
            </a:solidFill>
            <a:prstDash val="solid"/>
          </a:ln>
        </p:spPr>
      </p:sp>
      <p:sp>
        <p:nvSpPr>
          <p:cNvPr id="9" name="Shape 7"/>
          <p:cNvSpPr/>
          <p:nvPr/>
        </p:nvSpPr>
        <p:spPr>
          <a:xfrm>
            <a:off x="2322576" y="2615184"/>
            <a:ext cx="266325" cy="201168"/>
          </a:xfrm>
          <a:prstGeom prst="roundRect">
            <a:avLst>
              <a:gd name="adj" fmla="val 13636"/>
            </a:avLst>
          </a:prstGeom>
          <a:solidFill>
            <a:srgbClr val="789083"/>
          </a:solidFill>
          <a:ln w="12700">
            <a:solidFill>
              <a:srgbClr val="789083"/>
            </a:solidFill>
            <a:prstDash val="solid"/>
          </a:ln>
        </p:spPr>
      </p:sp>
      <p:sp>
        <p:nvSpPr>
          <p:cNvPr id="10" name="Text 8"/>
          <p:cNvSpPr/>
          <p:nvPr/>
        </p:nvSpPr>
        <p:spPr>
          <a:xfrm>
            <a:off x="4809744" y="2587752"/>
            <a:ext cx="594360" cy="256032"/>
          </a:xfrm>
          <a:prstGeom prst="rect">
            <a:avLst/>
          </a:prstGeom>
          <a:noFill/>
          <a:ln/>
        </p:spPr>
        <p:txBody>
          <a:bodyPr wrap="square" lIns="0" tIns="0" rIns="0" bIns="0" rtlCol="0" anchor="ctr"/>
          <a:lstStyle/>
          <a:p>
            <a:pPr algn="r" indent="0" marL="0">
              <a:buNone/>
            </a:pPr>
            <a:r>
              <a:rPr lang="en-US" sz="1000" b="1" dirty="0">
                <a:solidFill>
                  <a:srgbClr val="789083"/>
                </a:solidFill>
                <a:latin typeface="Consolas" pitchFamily="34" charset="0"/>
                <a:ea typeface="Consolas" pitchFamily="34" charset="-122"/>
                <a:cs typeface="Consolas" pitchFamily="34" charset="-120"/>
              </a:rPr>
              <a:t>0.067</a:t>
            </a:r>
            <a:endParaRPr lang="en-US" sz="1000" dirty="0"/>
          </a:p>
        </p:txBody>
      </p:sp>
      <p:sp>
        <p:nvSpPr>
          <p:cNvPr id="11" name="Text 9"/>
          <p:cNvSpPr/>
          <p:nvPr/>
        </p:nvSpPr>
        <p:spPr>
          <a:xfrm>
            <a:off x="2322576" y="2843784"/>
            <a:ext cx="3035808" cy="146304"/>
          </a:xfrm>
          <a:prstGeom prst="rect">
            <a:avLst/>
          </a:prstGeom>
          <a:noFill/>
          <a:ln/>
        </p:spPr>
        <p:txBody>
          <a:bodyPr wrap="square" lIns="0" tIns="0" rIns="0" bIns="0" rtlCol="0" anchor="ctr">
            <a:normAutofit/>
          </a:bodyPr>
          <a:lstStyle/>
          <a:p>
            <a:pPr indent="0" marL="0">
              <a:buNone/>
            </a:pPr>
            <a:r>
              <a:rPr lang="en-US" sz="740" dirty="0">
                <a:solidFill>
                  <a:srgbClr val="789083"/>
                </a:solidFill>
                <a:latin typeface="Aptos" pitchFamily="34" charset="0"/>
                <a:ea typeface="Aptos" pitchFamily="34" charset="-122"/>
                <a:cs typeface="Aptos" pitchFamily="34" charset="-120"/>
              </a:rPr>
              <a:t>challenge 0.0667</a:t>
            </a:r>
            <a:endParaRPr lang="en-US" sz="740" dirty="0"/>
          </a:p>
        </p:txBody>
      </p:sp>
      <p:sp>
        <p:nvSpPr>
          <p:cNvPr id="12" name="Text 10"/>
          <p:cNvSpPr/>
          <p:nvPr/>
        </p:nvSpPr>
        <p:spPr>
          <a:xfrm>
            <a:off x="841248" y="3374136"/>
            <a:ext cx="1417320" cy="228600"/>
          </a:xfrm>
          <a:prstGeom prst="rect">
            <a:avLst/>
          </a:prstGeom>
          <a:noFill/>
          <a:ln/>
        </p:spPr>
        <p:txBody>
          <a:bodyPr wrap="square" lIns="0" tIns="0" rIns="0" bIns="0" rtlCol="0" anchor="ctr">
            <a:normAutofit/>
          </a:bodyPr>
          <a:lstStyle/>
          <a:p>
            <a:pPr indent="0" marL="0">
              <a:buNone/>
            </a:pPr>
            <a:r>
              <a:rPr lang="en-US" sz="1050" b="1" dirty="0">
                <a:solidFill>
                  <a:srgbClr val="F4FBF6"/>
                </a:solidFill>
                <a:latin typeface="Aptos" pitchFamily="34" charset="0"/>
                <a:ea typeface="Aptos" pitchFamily="34" charset="-122"/>
                <a:cs typeface="Aptos" pitchFamily="34" charset="-120"/>
              </a:rPr>
              <a:t>TF-IDF + LR</a:t>
            </a:r>
            <a:endParaRPr lang="en-US" sz="1050" dirty="0"/>
          </a:p>
        </p:txBody>
      </p:sp>
      <p:sp>
        <p:nvSpPr>
          <p:cNvPr id="13" name="Shape 11"/>
          <p:cNvSpPr/>
          <p:nvPr/>
        </p:nvSpPr>
        <p:spPr>
          <a:xfrm>
            <a:off x="2322576" y="3383280"/>
            <a:ext cx="2395728" cy="201168"/>
          </a:xfrm>
          <a:prstGeom prst="roundRect">
            <a:avLst>
              <a:gd name="adj" fmla="val 13636"/>
            </a:avLst>
          </a:prstGeom>
          <a:solidFill>
            <a:srgbClr val="17251E"/>
          </a:solidFill>
          <a:ln w="12700">
            <a:solidFill>
              <a:srgbClr val="17251E"/>
            </a:solidFill>
            <a:prstDash val="solid"/>
          </a:ln>
        </p:spPr>
      </p:sp>
      <p:sp>
        <p:nvSpPr>
          <p:cNvPr id="14" name="Shape 12"/>
          <p:cNvSpPr/>
          <p:nvPr/>
        </p:nvSpPr>
        <p:spPr>
          <a:xfrm>
            <a:off x="2322576" y="3383280"/>
            <a:ext cx="2127007" cy="201168"/>
          </a:xfrm>
          <a:prstGeom prst="roundRect">
            <a:avLst>
              <a:gd name="adj" fmla="val 13636"/>
            </a:avLst>
          </a:prstGeom>
          <a:solidFill>
            <a:srgbClr val="38E881"/>
          </a:solidFill>
          <a:ln w="12700">
            <a:solidFill>
              <a:srgbClr val="38E881"/>
            </a:solidFill>
            <a:prstDash val="solid"/>
          </a:ln>
        </p:spPr>
      </p:sp>
      <p:sp>
        <p:nvSpPr>
          <p:cNvPr id="15" name="Text 13"/>
          <p:cNvSpPr/>
          <p:nvPr/>
        </p:nvSpPr>
        <p:spPr>
          <a:xfrm>
            <a:off x="4809744" y="3355848"/>
            <a:ext cx="594360" cy="256032"/>
          </a:xfrm>
          <a:prstGeom prst="rect">
            <a:avLst/>
          </a:prstGeom>
          <a:noFill/>
          <a:ln/>
        </p:spPr>
        <p:txBody>
          <a:bodyPr wrap="square" lIns="0" tIns="0" rIns="0" bIns="0" rtlCol="0" anchor="ctr"/>
          <a:lstStyle/>
          <a:p>
            <a:pPr algn="r" indent="0" marL="0">
              <a:buNone/>
            </a:pPr>
            <a:r>
              <a:rPr lang="en-US" sz="1000" b="1" dirty="0">
                <a:solidFill>
                  <a:srgbClr val="38E881"/>
                </a:solidFill>
                <a:latin typeface="Consolas" pitchFamily="34" charset="0"/>
                <a:ea typeface="Consolas" pitchFamily="34" charset="-122"/>
                <a:cs typeface="Consolas" pitchFamily="34" charset="-120"/>
              </a:rPr>
              <a:t>0.533</a:t>
            </a:r>
            <a:endParaRPr lang="en-US" sz="1000" dirty="0"/>
          </a:p>
        </p:txBody>
      </p:sp>
      <p:sp>
        <p:nvSpPr>
          <p:cNvPr id="16" name="Text 14"/>
          <p:cNvSpPr/>
          <p:nvPr/>
        </p:nvSpPr>
        <p:spPr>
          <a:xfrm>
            <a:off x="2322576" y="3611880"/>
            <a:ext cx="3035808" cy="146304"/>
          </a:xfrm>
          <a:prstGeom prst="rect">
            <a:avLst/>
          </a:prstGeom>
          <a:noFill/>
          <a:ln/>
        </p:spPr>
        <p:txBody>
          <a:bodyPr wrap="square" lIns="0" tIns="0" rIns="0" bIns="0" rtlCol="0" anchor="ctr">
            <a:normAutofit/>
          </a:bodyPr>
          <a:lstStyle/>
          <a:p>
            <a:pPr indent="0" marL="0">
              <a:buNone/>
            </a:pPr>
            <a:r>
              <a:rPr lang="en-US" sz="740" dirty="0">
                <a:solidFill>
                  <a:srgbClr val="789083"/>
                </a:solidFill>
                <a:latin typeface="Aptos" pitchFamily="34" charset="0"/>
                <a:ea typeface="Aptos" pitchFamily="34" charset="-122"/>
                <a:cs typeface="Aptos" pitchFamily="34" charset="-120"/>
              </a:rPr>
              <a:t>challenge 0.5237</a:t>
            </a:r>
            <a:endParaRPr lang="en-US" sz="740" dirty="0"/>
          </a:p>
        </p:txBody>
      </p:sp>
      <p:sp>
        <p:nvSpPr>
          <p:cNvPr id="17" name="Text 15"/>
          <p:cNvSpPr/>
          <p:nvPr/>
        </p:nvSpPr>
        <p:spPr>
          <a:xfrm>
            <a:off x="868680" y="4233672"/>
            <a:ext cx="4617720" cy="493776"/>
          </a:xfrm>
          <a:prstGeom prst="rect">
            <a:avLst/>
          </a:prstGeom>
          <a:noFill/>
          <a:ln/>
        </p:spPr>
        <p:txBody>
          <a:bodyPr wrap="square" lIns="0" tIns="0" rIns="0" bIns="0" rtlCol="0" anchor="ctr">
            <a:normAutofit/>
          </a:bodyPr>
          <a:lstStyle/>
          <a:p>
            <a:pPr indent="0" marL="0">
              <a:buNone/>
            </a:pPr>
            <a:r>
              <a:rPr lang="en-US" sz="1100" dirty="0">
                <a:solidFill>
                  <a:srgbClr val="AAC0B2"/>
                </a:solidFill>
                <a:latin typeface="Aptos" pitchFamily="34" charset="0"/>
                <a:ea typeface="Aptos" pitchFamily="34" charset="-122"/>
                <a:cs typeface="Aptos" pitchFamily="34" charset="-120"/>
              </a:rPr>
              <a:t>The hardened v1.1 lexical baseline is no longer trivial, but remains substantial.</a:t>
            </a:r>
            <a:endParaRPr lang="en-US" sz="1100" dirty="0"/>
          </a:p>
        </p:txBody>
      </p:sp>
      <p:sp>
        <p:nvSpPr>
          <p:cNvPr id="18" name="Shape 16"/>
          <p:cNvSpPr/>
          <p:nvPr/>
        </p:nvSpPr>
        <p:spPr>
          <a:xfrm>
            <a:off x="6199632" y="1828800"/>
            <a:ext cx="5376672" cy="3520440"/>
          </a:xfrm>
          <a:prstGeom prst="roundRect">
            <a:avLst>
              <a:gd name="adj" fmla="val 1299"/>
            </a:avLst>
          </a:prstGeom>
          <a:solidFill>
            <a:srgbClr val="0D1913"/>
          </a:solidFill>
          <a:ln w="12700">
            <a:solidFill>
              <a:srgbClr val="294037"/>
            </a:solidFill>
            <a:prstDash val="solid"/>
          </a:ln>
        </p:spPr>
      </p:sp>
      <p:sp>
        <p:nvSpPr>
          <p:cNvPr id="19" name="Text 17"/>
          <p:cNvSpPr/>
          <p:nvPr/>
        </p:nvSpPr>
        <p:spPr>
          <a:xfrm>
            <a:off x="6473952" y="2084832"/>
            <a:ext cx="2834640" cy="219456"/>
          </a:xfrm>
          <a:prstGeom prst="rect">
            <a:avLst/>
          </a:prstGeom>
          <a:noFill/>
          <a:ln/>
        </p:spPr>
        <p:txBody>
          <a:bodyPr wrap="square" lIns="0" tIns="0" rIns="0" bIns="0" rtlCol="0" anchor="ctr"/>
          <a:lstStyle/>
          <a:p>
            <a:pPr indent="0" marL="0">
              <a:buNone/>
            </a:pPr>
            <a:r>
              <a:rPr lang="en-US" sz="1000" b="1" spc="80" kern="0" dirty="0">
                <a:solidFill>
                  <a:srgbClr val="8EC7FF"/>
                </a:solidFill>
                <a:latin typeface="Consolas" pitchFamily="34" charset="0"/>
                <a:ea typeface="Consolas" pitchFamily="34" charset="-122"/>
                <a:cs typeface="Consolas" pitchFamily="34" charset="-120"/>
              </a:rPr>
              <a:t>GEMMA 3 1B / v1.0.0</a:t>
            </a:r>
            <a:endParaRPr lang="en-US" sz="1000" dirty="0"/>
          </a:p>
        </p:txBody>
      </p:sp>
      <p:sp>
        <p:nvSpPr>
          <p:cNvPr id="20" name="Text 18"/>
          <p:cNvSpPr/>
          <p:nvPr/>
        </p:nvSpPr>
        <p:spPr>
          <a:xfrm>
            <a:off x="6473952" y="2578608"/>
            <a:ext cx="1417320" cy="228600"/>
          </a:xfrm>
          <a:prstGeom prst="rect">
            <a:avLst/>
          </a:prstGeom>
          <a:noFill/>
          <a:ln/>
        </p:spPr>
        <p:txBody>
          <a:bodyPr wrap="square" lIns="0" tIns="0" rIns="0" bIns="0" rtlCol="0" anchor="ctr">
            <a:normAutofit/>
          </a:bodyPr>
          <a:lstStyle/>
          <a:p>
            <a:pPr indent="0" marL="0">
              <a:buNone/>
            </a:pPr>
            <a:r>
              <a:rPr lang="en-US" sz="1050" b="1" dirty="0">
                <a:solidFill>
                  <a:srgbClr val="F4FBF6"/>
                </a:solidFill>
                <a:latin typeface="Aptos" pitchFamily="34" charset="0"/>
                <a:ea typeface="Aptos" pitchFamily="34" charset="-122"/>
                <a:cs typeface="Aptos" pitchFamily="34" charset="-120"/>
              </a:rPr>
              <a:t>Zero-shot</a:t>
            </a:r>
            <a:endParaRPr lang="en-US" sz="1050" dirty="0"/>
          </a:p>
        </p:txBody>
      </p:sp>
      <p:sp>
        <p:nvSpPr>
          <p:cNvPr id="21" name="Shape 19"/>
          <p:cNvSpPr/>
          <p:nvPr/>
        </p:nvSpPr>
        <p:spPr>
          <a:xfrm>
            <a:off x="7955280" y="2587752"/>
            <a:ext cx="2377440" cy="201168"/>
          </a:xfrm>
          <a:prstGeom prst="roundRect">
            <a:avLst>
              <a:gd name="adj" fmla="val 13636"/>
            </a:avLst>
          </a:prstGeom>
          <a:solidFill>
            <a:srgbClr val="17251E"/>
          </a:solidFill>
          <a:ln w="12700">
            <a:solidFill>
              <a:srgbClr val="17251E"/>
            </a:solidFill>
            <a:prstDash val="solid"/>
          </a:ln>
        </p:spPr>
      </p:sp>
      <p:sp>
        <p:nvSpPr>
          <p:cNvPr id="22" name="Shape 20"/>
          <p:cNvSpPr/>
          <p:nvPr/>
        </p:nvSpPr>
        <p:spPr>
          <a:xfrm>
            <a:off x="7955280" y="2587752"/>
            <a:ext cx="315407" cy="201168"/>
          </a:xfrm>
          <a:prstGeom prst="roundRect">
            <a:avLst>
              <a:gd name="adj" fmla="val 13636"/>
            </a:avLst>
          </a:prstGeom>
          <a:solidFill>
            <a:srgbClr val="789083"/>
          </a:solidFill>
          <a:ln w="12700">
            <a:solidFill>
              <a:srgbClr val="789083"/>
            </a:solidFill>
            <a:prstDash val="solid"/>
          </a:ln>
        </p:spPr>
      </p:sp>
      <p:sp>
        <p:nvSpPr>
          <p:cNvPr id="23" name="Text 21"/>
          <p:cNvSpPr/>
          <p:nvPr/>
        </p:nvSpPr>
        <p:spPr>
          <a:xfrm>
            <a:off x="10424160" y="2560320"/>
            <a:ext cx="594360" cy="256032"/>
          </a:xfrm>
          <a:prstGeom prst="rect">
            <a:avLst/>
          </a:prstGeom>
          <a:noFill/>
          <a:ln/>
        </p:spPr>
        <p:txBody>
          <a:bodyPr wrap="square" lIns="0" tIns="0" rIns="0" bIns="0" rtlCol="0" anchor="ctr"/>
          <a:lstStyle/>
          <a:p>
            <a:pPr algn="r" indent="0" marL="0">
              <a:buNone/>
            </a:pPr>
            <a:r>
              <a:rPr lang="en-US" sz="1000" b="1" dirty="0">
                <a:solidFill>
                  <a:srgbClr val="789083"/>
                </a:solidFill>
                <a:latin typeface="Consolas" pitchFamily="34" charset="0"/>
                <a:ea typeface="Consolas" pitchFamily="34" charset="-122"/>
                <a:cs typeface="Consolas" pitchFamily="34" charset="-120"/>
              </a:rPr>
              <a:t>0.080</a:t>
            </a:r>
            <a:endParaRPr lang="en-US" sz="1000" dirty="0"/>
          </a:p>
        </p:txBody>
      </p:sp>
      <p:sp>
        <p:nvSpPr>
          <p:cNvPr id="24" name="Text 22"/>
          <p:cNvSpPr/>
          <p:nvPr/>
        </p:nvSpPr>
        <p:spPr>
          <a:xfrm>
            <a:off x="7955280" y="2816352"/>
            <a:ext cx="3017520" cy="146304"/>
          </a:xfrm>
          <a:prstGeom prst="rect">
            <a:avLst/>
          </a:prstGeom>
          <a:noFill/>
          <a:ln/>
        </p:spPr>
        <p:txBody>
          <a:bodyPr wrap="square" lIns="0" tIns="0" rIns="0" bIns="0" rtlCol="0" anchor="ctr">
            <a:normAutofit/>
          </a:bodyPr>
          <a:lstStyle/>
          <a:p>
            <a:pPr indent="0" marL="0">
              <a:buNone/>
            </a:pPr>
            <a:r>
              <a:rPr lang="en-US" sz="740" dirty="0">
                <a:solidFill>
                  <a:srgbClr val="789083"/>
                </a:solidFill>
                <a:latin typeface="Aptos" pitchFamily="34" charset="0"/>
                <a:ea typeface="Aptos" pitchFamily="34" charset="-122"/>
                <a:cs typeface="Aptos" pitchFamily="34" charset="-120"/>
              </a:rPr>
              <a:t>parse success 76.0%</a:t>
            </a:r>
            <a:endParaRPr lang="en-US" sz="740" dirty="0"/>
          </a:p>
        </p:txBody>
      </p:sp>
      <p:sp>
        <p:nvSpPr>
          <p:cNvPr id="25" name="Text 23"/>
          <p:cNvSpPr/>
          <p:nvPr/>
        </p:nvSpPr>
        <p:spPr>
          <a:xfrm>
            <a:off x="6473952" y="3227832"/>
            <a:ext cx="1417320" cy="228600"/>
          </a:xfrm>
          <a:prstGeom prst="rect">
            <a:avLst/>
          </a:prstGeom>
          <a:noFill/>
          <a:ln/>
        </p:spPr>
        <p:txBody>
          <a:bodyPr wrap="square" lIns="0" tIns="0" rIns="0" bIns="0" rtlCol="0" anchor="ctr">
            <a:normAutofit/>
          </a:bodyPr>
          <a:lstStyle/>
          <a:p>
            <a:pPr indent="0" marL="0">
              <a:buNone/>
            </a:pPr>
            <a:r>
              <a:rPr lang="en-US" sz="1050" b="1" dirty="0">
                <a:solidFill>
                  <a:srgbClr val="F4FBF6"/>
                </a:solidFill>
                <a:latin typeface="Aptos" pitchFamily="34" charset="0"/>
                <a:ea typeface="Aptos" pitchFamily="34" charset="-122"/>
                <a:cs typeface="Aptos" pitchFamily="34" charset="-120"/>
              </a:rPr>
              <a:t>Few-shot</a:t>
            </a:r>
            <a:endParaRPr lang="en-US" sz="1050" dirty="0"/>
          </a:p>
        </p:txBody>
      </p:sp>
      <p:sp>
        <p:nvSpPr>
          <p:cNvPr id="26" name="Shape 24"/>
          <p:cNvSpPr/>
          <p:nvPr/>
        </p:nvSpPr>
        <p:spPr>
          <a:xfrm>
            <a:off x="7955280" y="3236976"/>
            <a:ext cx="2377440" cy="201168"/>
          </a:xfrm>
          <a:prstGeom prst="roundRect">
            <a:avLst>
              <a:gd name="adj" fmla="val 13636"/>
            </a:avLst>
          </a:prstGeom>
          <a:solidFill>
            <a:srgbClr val="17251E"/>
          </a:solidFill>
          <a:ln w="12700">
            <a:solidFill>
              <a:srgbClr val="17251E"/>
            </a:solidFill>
            <a:prstDash val="solid"/>
          </a:ln>
        </p:spPr>
      </p:sp>
      <p:sp>
        <p:nvSpPr>
          <p:cNvPr id="27" name="Shape 25"/>
          <p:cNvSpPr/>
          <p:nvPr/>
        </p:nvSpPr>
        <p:spPr>
          <a:xfrm>
            <a:off x="7955280" y="3236976"/>
            <a:ext cx="540868" cy="201168"/>
          </a:xfrm>
          <a:prstGeom prst="roundRect">
            <a:avLst>
              <a:gd name="adj" fmla="val 13636"/>
            </a:avLst>
          </a:prstGeom>
          <a:solidFill>
            <a:srgbClr val="8EC7FF"/>
          </a:solidFill>
          <a:ln w="12700">
            <a:solidFill>
              <a:srgbClr val="8EC7FF"/>
            </a:solidFill>
            <a:prstDash val="solid"/>
          </a:ln>
        </p:spPr>
      </p:sp>
      <p:sp>
        <p:nvSpPr>
          <p:cNvPr id="28" name="Text 26"/>
          <p:cNvSpPr/>
          <p:nvPr/>
        </p:nvSpPr>
        <p:spPr>
          <a:xfrm>
            <a:off x="10424160" y="3209544"/>
            <a:ext cx="594360" cy="256032"/>
          </a:xfrm>
          <a:prstGeom prst="rect">
            <a:avLst/>
          </a:prstGeom>
          <a:noFill/>
          <a:ln/>
        </p:spPr>
        <p:txBody>
          <a:bodyPr wrap="square" lIns="0" tIns="0" rIns="0" bIns="0" rtlCol="0" anchor="ctr"/>
          <a:lstStyle/>
          <a:p>
            <a:pPr algn="r" indent="0" marL="0">
              <a:buNone/>
            </a:pPr>
            <a:r>
              <a:rPr lang="en-US" sz="1000" b="1" dirty="0">
                <a:solidFill>
                  <a:srgbClr val="8EC7FF"/>
                </a:solidFill>
                <a:latin typeface="Consolas" pitchFamily="34" charset="0"/>
                <a:ea typeface="Consolas" pitchFamily="34" charset="-122"/>
                <a:cs typeface="Consolas" pitchFamily="34" charset="-120"/>
              </a:rPr>
              <a:t>0.137</a:t>
            </a:r>
            <a:endParaRPr lang="en-US" sz="1000" dirty="0"/>
          </a:p>
        </p:txBody>
      </p:sp>
      <p:sp>
        <p:nvSpPr>
          <p:cNvPr id="29" name="Text 27"/>
          <p:cNvSpPr/>
          <p:nvPr/>
        </p:nvSpPr>
        <p:spPr>
          <a:xfrm>
            <a:off x="7955280" y="3465576"/>
            <a:ext cx="3017520" cy="146304"/>
          </a:xfrm>
          <a:prstGeom prst="rect">
            <a:avLst/>
          </a:prstGeom>
          <a:noFill/>
          <a:ln/>
        </p:spPr>
        <p:txBody>
          <a:bodyPr wrap="square" lIns="0" tIns="0" rIns="0" bIns="0" rtlCol="0" anchor="ctr">
            <a:normAutofit/>
          </a:bodyPr>
          <a:lstStyle/>
          <a:p>
            <a:pPr indent="0" marL="0">
              <a:buNone/>
            </a:pPr>
            <a:r>
              <a:rPr lang="en-US" sz="740" dirty="0">
                <a:solidFill>
                  <a:srgbClr val="789083"/>
                </a:solidFill>
                <a:latin typeface="Aptos" pitchFamily="34" charset="0"/>
                <a:ea typeface="Aptos" pitchFamily="34" charset="-122"/>
                <a:cs typeface="Aptos" pitchFamily="34" charset="-120"/>
              </a:rPr>
              <a:t>parse success 98.5% • strongest Gemma rung</a:t>
            </a:r>
            <a:endParaRPr lang="en-US" sz="740" dirty="0"/>
          </a:p>
        </p:txBody>
      </p:sp>
      <p:sp>
        <p:nvSpPr>
          <p:cNvPr id="30" name="Text 28"/>
          <p:cNvSpPr/>
          <p:nvPr/>
        </p:nvSpPr>
        <p:spPr>
          <a:xfrm>
            <a:off x="6473952" y="3877056"/>
            <a:ext cx="1417320" cy="228600"/>
          </a:xfrm>
          <a:prstGeom prst="rect">
            <a:avLst/>
          </a:prstGeom>
          <a:noFill/>
          <a:ln/>
        </p:spPr>
        <p:txBody>
          <a:bodyPr wrap="square" lIns="0" tIns="0" rIns="0" bIns="0" rtlCol="0" anchor="ctr">
            <a:normAutofit/>
          </a:bodyPr>
          <a:lstStyle/>
          <a:p>
            <a:pPr indent="0" marL="0">
              <a:buNone/>
            </a:pPr>
            <a:r>
              <a:rPr lang="en-US" sz="1050" b="1" dirty="0">
                <a:solidFill>
                  <a:srgbClr val="F4FBF6"/>
                </a:solidFill>
                <a:latin typeface="Aptos" pitchFamily="34" charset="0"/>
                <a:ea typeface="Aptos" pitchFamily="34" charset="-122"/>
                <a:cs typeface="Aptos" pitchFamily="34" charset="-120"/>
              </a:rPr>
              <a:t>QLoRA</a:t>
            </a:r>
            <a:endParaRPr lang="en-US" sz="1050" dirty="0"/>
          </a:p>
        </p:txBody>
      </p:sp>
      <p:sp>
        <p:nvSpPr>
          <p:cNvPr id="31" name="Shape 29"/>
          <p:cNvSpPr/>
          <p:nvPr/>
        </p:nvSpPr>
        <p:spPr>
          <a:xfrm>
            <a:off x="7955280" y="3886200"/>
            <a:ext cx="2377440" cy="201168"/>
          </a:xfrm>
          <a:prstGeom prst="roundRect">
            <a:avLst>
              <a:gd name="adj" fmla="val 13636"/>
            </a:avLst>
          </a:prstGeom>
          <a:solidFill>
            <a:srgbClr val="17251E"/>
          </a:solidFill>
          <a:ln w="12700">
            <a:solidFill>
              <a:srgbClr val="17251E"/>
            </a:solidFill>
            <a:prstDash val="solid"/>
          </a:ln>
        </p:spPr>
      </p:sp>
      <p:sp>
        <p:nvSpPr>
          <p:cNvPr id="32" name="Shape 30"/>
          <p:cNvSpPr/>
          <p:nvPr/>
        </p:nvSpPr>
        <p:spPr>
          <a:xfrm>
            <a:off x="7955280" y="3886200"/>
            <a:ext cx="327690" cy="201168"/>
          </a:xfrm>
          <a:prstGeom prst="roundRect">
            <a:avLst>
              <a:gd name="adj" fmla="val 13636"/>
            </a:avLst>
          </a:prstGeom>
          <a:solidFill>
            <a:srgbClr val="F4C66A"/>
          </a:solidFill>
          <a:ln w="12700">
            <a:solidFill>
              <a:srgbClr val="F4C66A"/>
            </a:solidFill>
            <a:prstDash val="solid"/>
          </a:ln>
        </p:spPr>
      </p:sp>
      <p:sp>
        <p:nvSpPr>
          <p:cNvPr id="33" name="Text 31"/>
          <p:cNvSpPr/>
          <p:nvPr/>
        </p:nvSpPr>
        <p:spPr>
          <a:xfrm>
            <a:off x="10424160" y="3858768"/>
            <a:ext cx="594360" cy="256032"/>
          </a:xfrm>
          <a:prstGeom prst="rect">
            <a:avLst/>
          </a:prstGeom>
          <a:noFill/>
          <a:ln/>
        </p:spPr>
        <p:txBody>
          <a:bodyPr wrap="square" lIns="0" tIns="0" rIns="0" bIns="0" rtlCol="0" anchor="ctr"/>
          <a:lstStyle/>
          <a:p>
            <a:pPr algn="r" indent="0" marL="0">
              <a:buNone/>
            </a:pPr>
            <a:r>
              <a:rPr lang="en-US" sz="1000" b="1" dirty="0">
                <a:solidFill>
                  <a:srgbClr val="F4C66A"/>
                </a:solidFill>
                <a:latin typeface="Consolas" pitchFamily="34" charset="0"/>
                <a:ea typeface="Consolas" pitchFamily="34" charset="-122"/>
                <a:cs typeface="Consolas" pitchFamily="34" charset="-120"/>
              </a:rPr>
              <a:t>0.083</a:t>
            </a:r>
            <a:endParaRPr lang="en-US" sz="1000" dirty="0"/>
          </a:p>
        </p:txBody>
      </p:sp>
      <p:sp>
        <p:nvSpPr>
          <p:cNvPr id="34" name="Text 32"/>
          <p:cNvSpPr/>
          <p:nvPr/>
        </p:nvSpPr>
        <p:spPr>
          <a:xfrm>
            <a:off x="7955280" y="4114800"/>
            <a:ext cx="3017520" cy="146304"/>
          </a:xfrm>
          <a:prstGeom prst="rect">
            <a:avLst/>
          </a:prstGeom>
          <a:noFill/>
          <a:ln/>
        </p:spPr>
        <p:txBody>
          <a:bodyPr wrap="square" lIns="0" tIns="0" rIns="0" bIns="0" rtlCol="0" anchor="ctr">
            <a:normAutofit/>
          </a:bodyPr>
          <a:lstStyle/>
          <a:p>
            <a:pPr indent="0" marL="0">
              <a:buNone/>
            </a:pPr>
            <a:r>
              <a:rPr lang="en-US" sz="740" dirty="0">
                <a:solidFill>
                  <a:srgbClr val="789083"/>
                </a:solidFill>
                <a:latin typeface="Aptos" pitchFamily="34" charset="0"/>
                <a:ea typeface="Aptos" pitchFamily="34" charset="-122"/>
                <a:cs typeface="Aptos" pitchFamily="34" charset="-120"/>
              </a:rPr>
              <a:t>parse success 43.5% • did not beat few-shot</a:t>
            </a:r>
            <a:endParaRPr lang="en-US" sz="740" dirty="0"/>
          </a:p>
        </p:txBody>
      </p:sp>
      <p:sp>
        <p:nvSpPr>
          <p:cNvPr id="35" name="Shape 33"/>
          <p:cNvSpPr/>
          <p:nvPr/>
        </p:nvSpPr>
        <p:spPr>
          <a:xfrm>
            <a:off x="566928" y="5532120"/>
            <a:ext cx="11009376" cy="658368"/>
          </a:xfrm>
          <a:prstGeom prst="roundRect">
            <a:avLst>
              <a:gd name="adj" fmla="val 5556"/>
            </a:avLst>
          </a:prstGeom>
          <a:solidFill>
            <a:srgbClr val="101A14"/>
          </a:solidFill>
          <a:ln w="12700">
            <a:solidFill>
              <a:srgbClr val="294037"/>
            </a:solidFill>
            <a:prstDash val="solid"/>
          </a:ln>
        </p:spPr>
      </p:sp>
      <p:sp>
        <p:nvSpPr>
          <p:cNvPr id="36" name="Text 34"/>
          <p:cNvSpPr/>
          <p:nvPr/>
        </p:nvSpPr>
        <p:spPr>
          <a:xfrm>
            <a:off x="822960" y="5733288"/>
            <a:ext cx="1481328" cy="164592"/>
          </a:xfrm>
          <a:prstGeom prst="rect">
            <a:avLst/>
          </a:prstGeom>
          <a:noFill/>
          <a:ln/>
        </p:spPr>
        <p:txBody>
          <a:bodyPr wrap="square" lIns="0" tIns="0" rIns="0" bIns="0" rtlCol="0" anchor="ctr"/>
          <a:lstStyle/>
          <a:p>
            <a:pPr indent="0" marL="0">
              <a:buNone/>
            </a:pPr>
            <a:r>
              <a:rPr lang="en-US" sz="870" b="1" dirty="0">
                <a:solidFill>
                  <a:srgbClr val="7FFFB2"/>
                </a:solidFill>
                <a:latin typeface="Consolas" pitchFamily="34" charset="0"/>
                <a:ea typeface="Consolas" pitchFamily="34" charset="-122"/>
                <a:cs typeface="Consolas" pitchFamily="34" charset="-120"/>
              </a:rPr>
              <a:t>Defensible conclusion</a:t>
            </a:r>
            <a:endParaRPr lang="en-US" sz="870" dirty="0"/>
          </a:p>
        </p:txBody>
      </p:sp>
      <p:sp>
        <p:nvSpPr>
          <p:cNvPr id="37" name="Text 35"/>
          <p:cNvSpPr/>
          <p:nvPr/>
        </p:nvSpPr>
        <p:spPr>
          <a:xfrm>
            <a:off x="2359152" y="5650992"/>
            <a:ext cx="8823960" cy="310896"/>
          </a:xfrm>
          <a:prstGeom prst="rect">
            <a:avLst/>
          </a:prstGeom>
          <a:noFill/>
          <a:ln/>
        </p:spPr>
        <p:txBody>
          <a:bodyPr wrap="square" lIns="0" tIns="0" rIns="0" bIns="0" rtlCol="0" anchor="ctr">
            <a:normAutofit/>
          </a:bodyPr>
          <a:lstStyle/>
          <a:p>
            <a:pPr indent="0" marL="0">
              <a:buNone/>
            </a:pPr>
            <a:r>
              <a:rPr lang="en-US" sz="1040" dirty="0">
                <a:solidFill>
                  <a:srgbClr val="F4FBF6"/>
                </a:solidFill>
                <a:latin typeface="Aptos" pitchFamily="34" charset="0"/>
                <a:ea typeface="Aptos" pitchFamily="34" charset="-122"/>
                <a:cs typeface="Aptos" pitchFamily="34" charset="-120"/>
              </a:rPr>
              <a:t>Few-shot beats QLoRA within Gemma v1.0; fine-tuning did not automatically improve the task. Cross-version classical-vs-Gemma ranking is not claimed.</a:t>
            </a:r>
            <a:endParaRPr lang="en-US" sz="1040" dirty="0"/>
          </a:p>
        </p:txBody>
      </p:sp>
      <p:sp>
        <p:nvSpPr>
          <p:cNvPr id="25" name="Slide Number Placeholder 0"/>
          <p:cNvSpPr>
            <a:spLocks noGrp="1"/>
          </p:cNvSpPr>
          <p:nvPr>
            <p:ph type="sldNum" sz="quarter" idx="4294967295"/>
          </p:nvPr>
        </p:nvSpPr>
        <p:spPr>
          <a:xfrm>
            <a:off x="11356848" y="6574536"/>
            <a:ext cx="320040" cy="164592"/>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rgbClr val="769083"/>
                </a:solidFill>
                <a:latin typeface="Consolas"/>
                <a:ea typeface="Consolas"/>
                <a:cs typeface="Consola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30352" y="566928"/>
            <a:ext cx="4754880" cy="219456"/>
          </a:xfrm>
          <a:prstGeom prst="rect">
            <a:avLst/>
          </a:prstGeom>
          <a:noFill/>
          <a:ln/>
        </p:spPr>
        <p:txBody>
          <a:bodyPr wrap="square" lIns="0" tIns="0" rIns="0" bIns="0" rtlCol="0" anchor="ctr"/>
          <a:lstStyle/>
          <a:p>
            <a:pPr indent="0" marL="0">
              <a:buNone/>
            </a:pPr>
            <a:r>
              <a:rPr lang="en-US" sz="1000" b="1" spc="130" kern="0" dirty="0">
                <a:solidFill>
                  <a:srgbClr val="38E881"/>
                </a:solidFill>
                <a:latin typeface="Consolas" pitchFamily="34" charset="0"/>
                <a:ea typeface="Consolas" pitchFamily="34" charset="-122"/>
                <a:cs typeface="Consolas" pitchFamily="34" charset="-120"/>
              </a:rPr>
              <a:t>05 / RESPONSIBLE INNOVATION</a:t>
            </a:r>
            <a:endParaRPr lang="en-US" sz="1000" dirty="0"/>
          </a:p>
        </p:txBody>
      </p:sp>
      <p:sp>
        <p:nvSpPr>
          <p:cNvPr id="3" name="Text 1"/>
          <p:cNvSpPr/>
          <p:nvPr/>
        </p:nvSpPr>
        <p:spPr>
          <a:xfrm>
            <a:off x="530352" y="804672"/>
            <a:ext cx="11064240" cy="594360"/>
          </a:xfrm>
          <a:prstGeom prst="rect">
            <a:avLst/>
          </a:prstGeom>
          <a:noFill/>
          <a:ln/>
        </p:spPr>
        <p:txBody>
          <a:bodyPr wrap="square" lIns="0" tIns="0" rIns="0" bIns="0" rtlCol="0" anchor="ctr">
            <a:normAutofit/>
          </a:bodyPr>
          <a:lstStyle/>
          <a:p>
            <a:pPr indent="0" marL="0">
              <a:buNone/>
            </a:pPr>
            <a:r>
              <a:rPr lang="en-US" sz="2800" b="1" dirty="0">
                <a:solidFill>
                  <a:srgbClr val="F4FBF6"/>
                </a:solidFill>
                <a:latin typeface="Aptos Display" pitchFamily="34" charset="0"/>
                <a:ea typeface="Aptos Display" pitchFamily="34" charset="-122"/>
                <a:cs typeface="Aptos Display" pitchFamily="34" charset="-120"/>
              </a:rPr>
              <a:t>Assurance includes the failure modes</a:t>
            </a:r>
            <a:endParaRPr lang="en-US" sz="2800" dirty="0"/>
          </a:p>
        </p:txBody>
      </p:sp>
      <p:sp>
        <p:nvSpPr>
          <p:cNvPr id="4" name="Text 2"/>
          <p:cNvSpPr/>
          <p:nvPr/>
        </p:nvSpPr>
        <p:spPr>
          <a:xfrm>
            <a:off x="548640" y="1399032"/>
            <a:ext cx="10698480" cy="384048"/>
          </a:xfrm>
          <a:prstGeom prst="rect">
            <a:avLst/>
          </a:prstGeom>
          <a:noFill/>
          <a:ln/>
        </p:spPr>
        <p:txBody>
          <a:bodyPr wrap="square" lIns="0" tIns="0" rIns="0" bIns="0" rtlCol="0" anchor="ctr">
            <a:normAutofit/>
          </a:bodyPr>
          <a:lstStyle/>
          <a:p>
            <a:pPr indent="0" marL="0">
              <a:buNone/>
            </a:pPr>
            <a:r>
              <a:rPr lang="en-US" sz="1350" dirty="0">
                <a:solidFill>
                  <a:srgbClr val="AAC0B2"/>
                </a:solidFill>
                <a:latin typeface="Aptos" pitchFamily="34" charset="0"/>
                <a:ea typeface="Aptos" pitchFamily="34" charset="-122"/>
                <a:cs typeface="Aptos" pitchFamily="34" charset="-120"/>
              </a:rPr>
              <a:t>The project documents how the model can fail, who remains accountable, and what the artifact is not allowed to claim.</a:t>
            </a:r>
            <a:endParaRPr lang="en-US" sz="1350" dirty="0"/>
          </a:p>
        </p:txBody>
      </p:sp>
      <p:sp>
        <p:nvSpPr>
          <p:cNvPr id="5" name="Text 3"/>
          <p:cNvSpPr/>
          <p:nvPr/>
        </p:nvSpPr>
        <p:spPr>
          <a:xfrm>
            <a:off x="658368" y="1892808"/>
            <a:ext cx="2926080" cy="210312"/>
          </a:xfrm>
          <a:prstGeom prst="rect">
            <a:avLst/>
          </a:prstGeom>
          <a:noFill/>
          <a:ln/>
        </p:spPr>
        <p:txBody>
          <a:bodyPr wrap="square" lIns="0" tIns="0" rIns="0" bIns="0" rtlCol="0" anchor="ctr"/>
          <a:lstStyle/>
          <a:p>
            <a:pPr indent="0" marL="0">
              <a:buNone/>
            </a:pPr>
            <a:r>
              <a:rPr lang="en-US" sz="940" b="1" spc="80" kern="0" dirty="0">
                <a:solidFill>
                  <a:srgbClr val="F4C66A"/>
                </a:solidFill>
                <a:latin typeface="Consolas" pitchFamily="34" charset="0"/>
                <a:ea typeface="Consolas" pitchFamily="34" charset="-122"/>
                <a:cs typeface="Consolas" pitchFamily="34" charset="-120"/>
              </a:rPr>
              <a:t>FAILURE LAB / OUTPUT PATH</a:t>
            </a:r>
            <a:endParaRPr lang="en-US" sz="940" dirty="0"/>
          </a:p>
        </p:txBody>
      </p:sp>
      <p:sp>
        <p:nvSpPr>
          <p:cNvPr id="6" name="Shape 4"/>
          <p:cNvSpPr/>
          <p:nvPr/>
        </p:nvSpPr>
        <p:spPr>
          <a:xfrm>
            <a:off x="658368" y="2304288"/>
            <a:ext cx="1078992" cy="841248"/>
          </a:xfrm>
          <a:prstGeom prst="roundRect">
            <a:avLst>
              <a:gd name="adj" fmla="val 4348"/>
            </a:avLst>
          </a:prstGeom>
          <a:solidFill>
            <a:srgbClr val="122019"/>
          </a:solidFill>
          <a:ln w="15240">
            <a:solidFill>
              <a:srgbClr val="8EC7FF"/>
            </a:solidFill>
            <a:prstDash val="solid"/>
          </a:ln>
        </p:spPr>
      </p:sp>
      <p:sp>
        <p:nvSpPr>
          <p:cNvPr id="7" name="Text 5"/>
          <p:cNvSpPr/>
          <p:nvPr/>
        </p:nvSpPr>
        <p:spPr>
          <a:xfrm>
            <a:off x="731520" y="2551176"/>
            <a:ext cx="932688" cy="256032"/>
          </a:xfrm>
          <a:prstGeom prst="rect">
            <a:avLst/>
          </a:prstGeom>
          <a:noFill/>
          <a:ln/>
        </p:spPr>
        <p:txBody>
          <a:bodyPr wrap="square" lIns="0" tIns="0" rIns="0" bIns="0" rtlCol="0" anchor="ctr">
            <a:normAutofit/>
          </a:bodyPr>
          <a:lstStyle/>
          <a:p>
            <a:pPr algn="ctr" indent="0" marL="0">
              <a:buNone/>
            </a:pPr>
            <a:r>
              <a:rPr lang="en-US" sz="900" b="1" dirty="0">
                <a:solidFill>
                  <a:srgbClr val="F4FBF6"/>
                </a:solidFill>
                <a:latin typeface="Aptos" pitchFamily="34" charset="0"/>
                <a:ea typeface="Aptos" pitchFamily="34" charset="-122"/>
                <a:cs typeface="Aptos" pitchFamily="34" charset="-120"/>
              </a:rPr>
              <a:t>Evidence packet</a:t>
            </a:r>
            <a:endParaRPr lang="en-US" sz="900" dirty="0"/>
          </a:p>
        </p:txBody>
      </p:sp>
      <p:sp>
        <p:nvSpPr>
          <p:cNvPr id="8" name="Shape 6"/>
          <p:cNvSpPr/>
          <p:nvPr/>
        </p:nvSpPr>
        <p:spPr>
          <a:xfrm>
            <a:off x="1755648" y="2551176"/>
            <a:ext cx="228600" cy="292608"/>
          </a:xfrm>
          <a:prstGeom prst="chevron">
            <a:avLst/>
          </a:prstGeom>
          <a:solidFill>
            <a:srgbClr val="789083"/>
          </a:solidFill>
          <a:ln w="12700">
            <a:solidFill>
              <a:srgbClr val="789083"/>
            </a:solidFill>
            <a:prstDash val="solid"/>
          </a:ln>
        </p:spPr>
      </p:sp>
      <p:sp>
        <p:nvSpPr>
          <p:cNvPr id="9" name="Shape 7"/>
          <p:cNvSpPr/>
          <p:nvPr/>
        </p:nvSpPr>
        <p:spPr>
          <a:xfrm>
            <a:off x="1993392" y="2304288"/>
            <a:ext cx="1078992" cy="841248"/>
          </a:xfrm>
          <a:prstGeom prst="roundRect">
            <a:avLst>
              <a:gd name="adj" fmla="val 4348"/>
            </a:avLst>
          </a:prstGeom>
          <a:solidFill>
            <a:srgbClr val="122019"/>
          </a:solidFill>
          <a:ln w="15240">
            <a:solidFill>
              <a:srgbClr val="8EC7FF"/>
            </a:solidFill>
            <a:prstDash val="solid"/>
          </a:ln>
        </p:spPr>
      </p:sp>
      <p:sp>
        <p:nvSpPr>
          <p:cNvPr id="10" name="Text 8"/>
          <p:cNvSpPr/>
          <p:nvPr/>
        </p:nvSpPr>
        <p:spPr>
          <a:xfrm>
            <a:off x="2066544" y="2551176"/>
            <a:ext cx="932688" cy="256032"/>
          </a:xfrm>
          <a:prstGeom prst="rect">
            <a:avLst/>
          </a:prstGeom>
          <a:noFill/>
          <a:ln/>
        </p:spPr>
        <p:txBody>
          <a:bodyPr wrap="square" lIns="0" tIns="0" rIns="0" bIns="0" rtlCol="0" anchor="ctr">
            <a:normAutofit/>
          </a:bodyPr>
          <a:lstStyle/>
          <a:p>
            <a:pPr algn="ctr" indent="0" marL="0">
              <a:buNone/>
            </a:pPr>
            <a:r>
              <a:rPr lang="en-US" sz="900" b="1" dirty="0">
                <a:solidFill>
                  <a:srgbClr val="F4FBF6"/>
                </a:solidFill>
                <a:latin typeface="Aptos" pitchFamily="34" charset="0"/>
                <a:ea typeface="Aptos" pitchFamily="34" charset="-122"/>
                <a:cs typeface="Aptos" pitchFamily="34" charset="-120"/>
              </a:rPr>
              <a:t>Model output</a:t>
            </a:r>
            <a:endParaRPr lang="en-US" sz="900" dirty="0"/>
          </a:p>
        </p:txBody>
      </p:sp>
      <p:sp>
        <p:nvSpPr>
          <p:cNvPr id="11" name="Shape 9"/>
          <p:cNvSpPr/>
          <p:nvPr/>
        </p:nvSpPr>
        <p:spPr>
          <a:xfrm>
            <a:off x="3090672" y="2551176"/>
            <a:ext cx="228600" cy="292608"/>
          </a:xfrm>
          <a:prstGeom prst="chevron">
            <a:avLst/>
          </a:prstGeom>
          <a:solidFill>
            <a:srgbClr val="789083"/>
          </a:solidFill>
          <a:ln w="12700">
            <a:solidFill>
              <a:srgbClr val="789083"/>
            </a:solidFill>
            <a:prstDash val="solid"/>
          </a:ln>
        </p:spPr>
      </p:sp>
      <p:sp>
        <p:nvSpPr>
          <p:cNvPr id="12" name="Shape 10"/>
          <p:cNvSpPr/>
          <p:nvPr/>
        </p:nvSpPr>
        <p:spPr>
          <a:xfrm>
            <a:off x="3328416" y="2304288"/>
            <a:ext cx="1078992" cy="841248"/>
          </a:xfrm>
          <a:prstGeom prst="roundRect">
            <a:avLst>
              <a:gd name="adj" fmla="val 4348"/>
            </a:avLst>
          </a:prstGeom>
          <a:solidFill>
            <a:srgbClr val="122019"/>
          </a:solidFill>
          <a:ln w="15240">
            <a:solidFill>
              <a:srgbClr val="F4C66A"/>
            </a:solidFill>
            <a:prstDash val="solid"/>
          </a:ln>
        </p:spPr>
      </p:sp>
      <p:sp>
        <p:nvSpPr>
          <p:cNvPr id="13" name="Text 11"/>
          <p:cNvSpPr/>
          <p:nvPr/>
        </p:nvSpPr>
        <p:spPr>
          <a:xfrm>
            <a:off x="3401568" y="2551176"/>
            <a:ext cx="932688" cy="256032"/>
          </a:xfrm>
          <a:prstGeom prst="rect">
            <a:avLst/>
          </a:prstGeom>
          <a:noFill/>
          <a:ln/>
        </p:spPr>
        <p:txBody>
          <a:bodyPr wrap="square" lIns="0" tIns="0" rIns="0" bIns="0" rtlCol="0" anchor="ctr">
            <a:normAutofit/>
          </a:bodyPr>
          <a:lstStyle/>
          <a:p>
            <a:pPr algn="ctr" indent="0" marL="0">
              <a:buNone/>
            </a:pPr>
            <a:r>
              <a:rPr lang="en-US" sz="900" b="1" dirty="0">
                <a:solidFill>
                  <a:srgbClr val="F4FBF6"/>
                </a:solidFill>
                <a:latin typeface="Aptos" pitchFamily="34" charset="0"/>
                <a:ea typeface="Aptos" pitchFamily="34" charset="-122"/>
                <a:cs typeface="Aptos" pitchFamily="34" charset="-120"/>
              </a:rPr>
              <a:t>Label parser</a:t>
            </a:r>
            <a:endParaRPr lang="en-US" sz="900" dirty="0"/>
          </a:p>
        </p:txBody>
      </p:sp>
      <p:sp>
        <p:nvSpPr>
          <p:cNvPr id="14" name="Shape 12"/>
          <p:cNvSpPr/>
          <p:nvPr/>
        </p:nvSpPr>
        <p:spPr>
          <a:xfrm>
            <a:off x="4425696" y="2551176"/>
            <a:ext cx="228600" cy="292608"/>
          </a:xfrm>
          <a:prstGeom prst="chevron">
            <a:avLst/>
          </a:prstGeom>
          <a:solidFill>
            <a:srgbClr val="789083"/>
          </a:solidFill>
          <a:ln w="12700">
            <a:solidFill>
              <a:srgbClr val="789083"/>
            </a:solidFill>
            <a:prstDash val="solid"/>
          </a:ln>
        </p:spPr>
      </p:sp>
      <p:sp>
        <p:nvSpPr>
          <p:cNvPr id="15" name="Shape 13"/>
          <p:cNvSpPr/>
          <p:nvPr/>
        </p:nvSpPr>
        <p:spPr>
          <a:xfrm>
            <a:off x="4663440" y="2304288"/>
            <a:ext cx="1078992" cy="841248"/>
          </a:xfrm>
          <a:prstGeom prst="roundRect">
            <a:avLst>
              <a:gd name="adj" fmla="val 4348"/>
            </a:avLst>
          </a:prstGeom>
          <a:solidFill>
            <a:srgbClr val="122019"/>
          </a:solidFill>
          <a:ln w="15240">
            <a:solidFill>
              <a:srgbClr val="38E881"/>
            </a:solidFill>
            <a:prstDash val="solid"/>
          </a:ln>
        </p:spPr>
      </p:sp>
      <p:sp>
        <p:nvSpPr>
          <p:cNvPr id="16" name="Text 14"/>
          <p:cNvSpPr/>
          <p:nvPr/>
        </p:nvSpPr>
        <p:spPr>
          <a:xfrm>
            <a:off x="4736592" y="2551176"/>
            <a:ext cx="932688" cy="256032"/>
          </a:xfrm>
          <a:prstGeom prst="rect">
            <a:avLst/>
          </a:prstGeom>
          <a:noFill/>
          <a:ln/>
        </p:spPr>
        <p:txBody>
          <a:bodyPr wrap="square" lIns="0" tIns="0" rIns="0" bIns="0" rtlCol="0" anchor="ctr">
            <a:normAutofit/>
          </a:bodyPr>
          <a:lstStyle/>
          <a:p>
            <a:pPr algn="ctr" indent="0" marL="0">
              <a:buNone/>
            </a:pPr>
            <a:r>
              <a:rPr lang="en-US" sz="900" b="1" dirty="0">
                <a:solidFill>
                  <a:srgbClr val="F4FBF6"/>
                </a:solidFill>
                <a:latin typeface="Aptos" pitchFamily="34" charset="0"/>
                <a:ea typeface="Aptos" pitchFamily="34" charset="-122"/>
                <a:cs typeface="Aptos" pitchFamily="34" charset="-120"/>
              </a:rPr>
              <a:t>Human review</a:t>
            </a:r>
            <a:endParaRPr lang="en-US" sz="900" dirty="0"/>
          </a:p>
        </p:txBody>
      </p:sp>
      <p:sp>
        <p:nvSpPr>
          <p:cNvPr id="17" name="Shape 15"/>
          <p:cNvSpPr/>
          <p:nvPr/>
        </p:nvSpPr>
        <p:spPr>
          <a:xfrm>
            <a:off x="658368" y="3529584"/>
            <a:ext cx="5074920" cy="1316736"/>
          </a:xfrm>
          <a:prstGeom prst="roundRect">
            <a:avLst>
              <a:gd name="adj" fmla="val 2778"/>
            </a:avLst>
          </a:prstGeom>
          <a:solidFill>
            <a:srgbClr val="191713"/>
          </a:solidFill>
          <a:ln w="12700">
            <a:solidFill>
              <a:srgbClr val="F4C66A"/>
            </a:solidFill>
            <a:prstDash val="solid"/>
          </a:ln>
        </p:spPr>
      </p:sp>
      <p:sp>
        <p:nvSpPr>
          <p:cNvPr id="18" name="Text 16"/>
          <p:cNvSpPr/>
          <p:nvPr/>
        </p:nvSpPr>
        <p:spPr>
          <a:xfrm>
            <a:off x="932688" y="3776472"/>
            <a:ext cx="2423160" cy="310896"/>
          </a:xfrm>
          <a:prstGeom prst="rect">
            <a:avLst/>
          </a:prstGeom>
          <a:noFill/>
          <a:ln/>
        </p:spPr>
        <p:txBody>
          <a:bodyPr wrap="square" lIns="0" tIns="0" rIns="0" bIns="0" rtlCol="0" anchor="ctr"/>
          <a:lstStyle/>
          <a:p>
            <a:pPr indent="0" marL="0">
              <a:buNone/>
            </a:pPr>
            <a:r>
              <a:rPr lang="en-US" sz="1800" b="1" dirty="0">
                <a:solidFill>
                  <a:srgbClr val="F4C66A"/>
                </a:solidFill>
                <a:latin typeface="Aptos Display" pitchFamily="34" charset="0"/>
                <a:ea typeface="Aptos Display" pitchFamily="34" charset="-122"/>
                <a:cs typeface="Aptos Display" pitchFamily="34" charset="-120"/>
              </a:rPr>
              <a:t>QLoRA parse success: 43.5%</a:t>
            </a:r>
            <a:endParaRPr lang="en-US" sz="1800" dirty="0"/>
          </a:p>
        </p:txBody>
      </p:sp>
      <p:sp>
        <p:nvSpPr>
          <p:cNvPr id="19" name="Text 17"/>
          <p:cNvSpPr/>
          <p:nvPr/>
        </p:nvSpPr>
        <p:spPr>
          <a:xfrm>
            <a:off x="932688" y="4169664"/>
            <a:ext cx="4498848" cy="384048"/>
          </a:xfrm>
          <a:prstGeom prst="rect">
            <a:avLst/>
          </a:prstGeom>
          <a:noFill/>
          <a:ln/>
        </p:spPr>
        <p:txBody>
          <a:bodyPr wrap="square" lIns="0" tIns="0" rIns="0" bIns="0" rtlCol="0" anchor="ctr">
            <a:normAutofit/>
          </a:bodyPr>
          <a:lstStyle/>
          <a:p>
            <a:pPr indent="0" marL="0">
              <a:buNone/>
            </a:pPr>
            <a:r>
              <a:rPr lang="en-US" sz="1050" dirty="0">
                <a:solidFill>
                  <a:srgbClr val="F4FBF6"/>
                </a:solidFill>
                <a:latin typeface="Aptos" pitchFamily="34" charset="0"/>
                <a:ea typeface="Aptos" pitchFamily="34" charset="-122"/>
                <a:cs typeface="Aptos" pitchFamily="34" charset="-120"/>
              </a:rPr>
              <a:t>Malformed generations count as errors. They are not silently remapped to a favorable label.</a:t>
            </a:r>
            <a:endParaRPr lang="en-US" sz="1050" dirty="0"/>
          </a:p>
        </p:txBody>
      </p:sp>
      <p:sp>
        <p:nvSpPr>
          <p:cNvPr id="20" name="Text 18"/>
          <p:cNvSpPr/>
          <p:nvPr/>
        </p:nvSpPr>
        <p:spPr>
          <a:xfrm>
            <a:off x="6172200" y="1892808"/>
            <a:ext cx="2926080" cy="210312"/>
          </a:xfrm>
          <a:prstGeom prst="rect">
            <a:avLst/>
          </a:prstGeom>
          <a:noFill/>
          <a:ln/>
        </p:spPr>
        <p:txBody>
          <a:bodyPr wrap="square" lIns="0" tIns="0" rIns="0" bIns="0" rtlCol="0" anchor="ctr"/>
          <a:lstStyle/>
          <a:p>
            <a:pPr indent="0" marL="0">
              <a:buNone/>
            </a:pPr>
            <a:r>
              <a:rPr lang="en-US" sz="940" b="1" spc="80" kern="0" dirty="0">
                <a:solidFill>
                  <a:srgbClr val="38E881"/>
                </a:solidFill>
                <a:latin typeface="Consolas" pitchFamily="34" charset="0"/>
                <a:ea typeface="Consolas" pitchFamily="34" charset="-122"/>
                <a:cs typeface="Consolas" pitchFamily="34" charset="-120"/>
              </a:rPr>
              <a:t>GOVERNANCE ARTIFACTS</a:t>
            </a:r>
            <a:endParaRPr lang="en-US" sz="940" dirty="0"/>
          </a:p>
        </p:txBody>
      </p:sp>
      <p:sp>
        <p:nvSpPr>
          <p:cNvPr id="21" name="Shape 19"/>
          <p:cNvSpPr/>
          <p:nvPr/>
        </p:nvSpPr>
        <p:spPr>
          <a:xfrm>
            <a:off x="6172200" y="2267712"/>
            <a:ext cx="2331720" cy="749808"/>
          </a:xfrm>
          <a:prstGeom prst="roundRect">
            <a:avLst>
              <a:gd name="adj" fmla="val 4268"/>
            </a:avLst>
          </a:prstGeom>
          <a:solidFill>
            <a:srgbClr val="0D1913"/>
          </a:solidFill>
          <a:ln w="12700">
            <a:solidFill>
              <a:srgbClr val="294037"/>
            </a:solidFill>
            <a:prstDash val="solid"/>
          </a:ln>
        </p:spPr>
      </p:sp>
      <p:sp>
        <p:nvSpPr>
          <p:cNvPr id="22" name="Text 20"/>
          <p:cNvSpPr/>
          <p:nvPr/>
        </p:nvSpPr>
        <p:spPr>
          <a:xfrm>
            <a:off x="6300216" y="2377440"/>
            <a:ext cx="2075688" cy="182880"/>
          </a:xfrm>
          <a:prstGeom prst="rect">
            <a:avLst/>
          </a:prstGeom>
          <a:noFill/>
          <a:ln/>
        </p:spPr>
        <p:txBody>
          <a:bodyPr wrap="square" lIns="0" tIns="0" rIns="0" bIns="0" rtlCol="0" anchor="ctr">
            <a:normAutofit/>
          </a:bodyPr>
          <a:lstStyle/>
          <a:p>
            <a:pPr indent="0" marL="0">
              <a:buNone/>
            </a:pPr>
            <a:r>
              <a:rPr lang="en-US" sz="820" b="1" dirty="0">
                <a:solidFill>
                  <a:srgbClr val="7FFFB2"/>
                </a:solidFill>
                <a:latin typeface="Consolas" pitchFamily="34" charset="0"/>
                <a:ea typeface="Consolas" pitchFamily="34" charset="-122"/>
                <a:cs typeface="Consolas" pitchFamily="34" charset="-120"/>
              </a:rPr>
              <a:t>DATA CARD</a:t>
            </a:r>
            <a:endParaRPr lang="en-US" sz="820" dirty="0"/>
          </a:p>
        </p:txBody>
      </p:sp>
      <p:sp>
        <p:nvSpPr>
          <p:cNvPr id="23" name="Text 21"/>
          <p:cNvSpPr/>
          <p:nvPr/>
        </p:nvSpPr>
        <p:spPr>
          <a:xfrm>
            <a:off x="6300216" y="2624328"/>
            <a:ext cx="2075688" cy="219456"/>
          </a:xfrm>
          <a:prstGeom prst="rect">
            <a:avLst/>
          </a:prstGeom>
          <a:noFill/>
          <a:ln/>
        </p:spPr>
        <p:txBody>
          <a:bodyPr wrap="square" lIns="0" tIns="0" rIns="0" bIns="0" rtlCol="0" anchor="ctr">
            <a:normAutofit/>
          </a:bodyPr>
          <a:lstStyle/>
          <a:p>
            <a:pPr indent="0" marL="0">
              <a:buNone/>
            </a:pPr>
            <a:r>
              <a:rPr lang="en-US" sz="850" dirty="0">
                <a:solidFill>
                  <a:srgbClr val="AAC0B2"/>
                </a:solidFill>
                <a:latin typeface="Aptos" pitchFamily="34" charset="0"/>
                <a:ea typeface="Aptos" pitchFamily="34" charset="-122"/>
                <a:cs typeface="Aptos" pitchFamily="34" charset="-120"/>
              </a:rPr>
              <a:t>what the benchmark is</a:t>
            </a:r>
            <a:endParaRPr lang="en-US" sz="850" dirty="0"/>
          </a:p>
        </p:txBody>
      </p:sp>
      <p:sp>
        <p:nvSpPr>
          <p:cNvPr id="24" name="Shape 22"/>
          <p:cNvSpPr/>
          <p:nvPr/>
        </p:nvSpPr>
        <p:spPr>
          <a:xfrm>
            <a:off x="8732520" y="2267712"/>
            <a:ext cx="2331720" cy="749808"/>
          </a:xfrm>
          <a:prstGeom prst="roundRect">
            <a:avLst>
              <a:gd name="adj" fmla="val 4268"/>
            </a:avLst>
          </a:prstGeom>
          <a:solidFill>
            <a:srgbClr val="0D1913"/>
          </a:solidFill>
          <a:ln w="12700">
            <a:solidFill>
              <a:srgbClr val="294037"/>
            </a:solidFill>
            <a:prstDash val="solid"/>
          </a:ln>
        </p:spPr>
      </p:sp>
      <p:sp>
        <p:nvSpPr>
          <p:cNvPr id="25" name="Text 23"/>
          <p:cNvSpPr/>
          <p:nvPr/>
        </p:nvSpPr>
        <p:spPr>
          <a:xfrm>
            <a:off x="8860536" y="2377440"/>
            <a:ext cx="2075688" cy="182880"/>
          </a:xfrm>
          <a:prstGeom prst="rect">
            <a:avLst/>
          </a:prstGeom>
          <a:noFill/>
          <a:ln/>
        </p:spPr>
        <p:txBody>
          <a:bodyPr wrap="square" lIns="0" tIns="0" rIns="0" bIns="0" rtlCol="0" anchor="ctr">
            <a:normAutofit/>
          </a:bodyPr>
          <a:lstStyle/>
          <a:p>
            <a:pPr indent="0" marL="0">
              <a:buNone/>
            </a:pPr>
            <a:r>
              <a:rPr lang="en-US" sz="820" b="1" dirty="0">
                <a:solidFill>
                  <a:srgbClr val="7FFFB2"/>
                </a:solidFill>
                <a:latin typeface="Consolas" pitchFamily="34" charset="0"/>
                <a:ea typeface="Consolas" pitchFamily="34" charset="-122"/>
                <a:cs typeface="Consolas" pitchFamily="34" charset="-120"/>
              </a:rPr>
              <a:t>MODEL CARD</a:t>
            </a:r>
            <a:endParaRPr lang="en-US" sz="820" dirty="0"/>
          </a:p>
        </p:txBody>
      </p:sp>
      <p:sp>
        <p:nvSpPr>
          <p:cNvPr id="26" name="Text 24"/>
          <p:cNvSpPr/>
          <p:nvPr/>
        </p:nvSpPr>
        <p:spPr>
          <a:xfrm>
            <a:off x="8860536" y="2624328"/>
            <a:ext cx="2075688" cy="219456"/>
          </a:xfrm>
          <a:prstGeom prst="rect">
            <a:avLst/>
          </a:prstGeom>
          <a:noFill/>
          <a:ln/>
        </p:spPr>
        <p:txBody>
          <a:bodyPr wrap="square" lIns="0" tIns="0" rIns="0" bIns="0" rtlCol="0" anchor="ctr">
            <a:normAutofit/>
          </a:bodyPr>
          <a:lstStyle/>
          <a:p>
            <a:pPr indent="0" marL="0">
              <a:buNone/>
            </a:pPr>
            <a:r>
              <a:rPr lang="en-US" sz="850" dirty="0">
                <a:solidFill>
                  <a:srgbClr val="AAC0B2"/>
                </a:solidFill>
                <a:latin typeface="Aptos" pitchFamily="34" charset="0"/>
                <a:ea typeface="Aptos" pitchFamily="34" charset="-122"/>
                <a:cs typeface="Aptos" pitchFamily="34" charset="-120"/>
              </a:rPr>
              <a:t>what the model is for</a:t>
            </a:r>
            <a:endParaRPr lang="en-US" sz="850" dirty="0"/>
          </a:p>
        </p:txBody>
      </p:sp>
      <p:sp>
        <p:nvSpPr>
          <p:cNvPr id="27" name="Shape 25"/>
          <p:cNvSpPr/>
          <p:nvPr/>
        </p:nvSpPr>
        <p:spPr>
          <a:xfrm>
            <a:off x="6172200" y="3209544"/>
            <a:ext cx="2331720" cy="749808"/>
          </a:xfrm>
          <a:prstGeom prst="roundRect">
            <a:avLst>
              <a:gd name="adj" fmla="val 4268"/>
            </a:avLst>
          </a:prstGeom>
          <a:solidFill>
            <a:srgbClr val="0D1913"/>
          </a:solidFill>
          <a:ln w="12700">
            <a:solidFill>
              <a:srgbClr val="294037"/>
            </a:solidFill>
            <a:prstDash val="solid"/>
          </a:ln>
        </p:spPr>
      </p:sp>
      <p:sp>
        <p:nvSpPr>
          <p:cNvPr id="28" name="Text 26"/>
          <p:cNvSpPr/>
          <p:nvPr/>
        </p:nvSpPr>
        <p:spPr>
          <a:xfrm>
            <a:off x="6300216" y="3319272"/>
            <a:ext cx="2075688" cy="182880"/>
          </a:xfrm>
          <a:prstGeom prst="rect">
            <a:avLst/>
          </a:prstGeom>
          <a:noFill/>
          <a:ln/>
        </p:spPr>
        <p:txBody>
          <a:bodyPr wrap="square" lIns="0" tIns="0" rIns="0" bIns="0" rtlCol="0" anchor="ctr">
            <a:normAutofit/>
          </a:bodyPr>
          <a:lstStyle/>
          <a:p>
            <a:pPr indent="0" marL="0">
              <a:buNone/>
            </a:pPr>
            <a:r>
              <a:rPr lang="en-US" sz="820" b="1" dirty="0">
                <a:solidFill>
                  <a:srgbClr val="7FFFB2"/>
                </a:solidFill>
                <a:latin typeface="Consolas" pitchFamily="34" charset="0"/>
                <a:ea typeface="Consolas" pitchFamily="34" charset="-122"/>
                <a:cs typeface="Consolas" pitchFamily="34" charset="-120"/>
              </a:rPr>
              <a:t>RISK REGISTER</a:t>
            </a:r>
            <a:endParaRPr lang="en-US" sz="820" dirty="0"/>
          </a:p>
        </p:txBody>
      </p:sp>
      <p:sp>
        <p:nvSpPr>
          <p:cNvPr id="29" name="Text 27"/>
          <p:cNvSpPr/>
          <p:nvPr/>
        </p:nvSpPr>
        <p:spPr>
          <a:xfrm>
            <a:off x="6300216" y="3566160"/>
            <a:ext cx="2075688" cy="219456"/>
          </a:xfrm>
          <a:prstGeom prst="rect">
            <a:avLst/>
          </a:prstGeom>
          <a:noFill/>
          <a:ln/>
        </p:spPr>
        <p:txBody>
          <a:bodyPr wrap="square" lIns="0" tIns="0" rIns="0" bIns="0" rtlCol="0" anchor="ctr">
            <a:normAutofit/>
          </a:bodyPr>
          <a:lstStyle/>
          <a:p>
            <a:pPr indent="0" marL="0">
              <a:buNone/>
            </a:pPr>
            <a:r>
              <a:rPr lang="en-US" sz="850" dirty="0">
                <a:solidFill>
                  <a:srgbClr val="AAC0B2"/>
                </a:solidFill>
                <a:latin typeface="Aptos" pitchFamily="34" charset="0"/>
                <a:ea typeface="Aptos" pitchFamily="34" charset="-122"/>
                <a:cs typeface="Aptos" pitchFamily="34" charset="-120"/>
              </a:rPr>
              <a:t>what can go wrong</a:t>
            </a:r>
            <a:endParaRPr lang="en-US" sz="850" dirty="0"/>
          </a:p>
        </p:txBody>
      </p:sp>
      <p:sp>
        <p:nvSpPr>
          <p:cNvPr id="30" name="Shape 28"/>
          <p:cNvSpPr/>
          <p:nvPr/>
        </p:nvSpPr>
        <p:spPr>
          <a:xfrm>
            <a:off x="8732520" y="3209544"/>
            <a:ext cx="2331720" cy="749808"/>
          </a:xfrm>
          <a:prstGeom prst="roundRect">
            <a:avLst>
              <a:gd name="adj" fmla="val 4268"/>
            </a:avLst>
          </a:prstGeom>
          <a:solidFill>
            <a:srgbClr val="0D1913"/>
          </a:solidFill>
          <a:ln w="12700">
            <a:solidFill>
              <a:srgbClr val="294037"/>
            </a:solidFill>
            <a:prstDash val="solid"/>
          </a:ln>
        </p:spPr>
      </p:sp>
      <p:sp>
        <p:nvSpPr>
          <p:cNvPr id="31" name="Text 29"/>
          <p:cNvSpPr/>
          <p:nvPr/>
        </p:nvSpPr>
        <p:spPr>
          <a:xfrm>
            <a:off x="8860536" y="3319272"/>
            <a:ext cx="2075688" cy="182880"/>
          </a:xfrm>
          <a:prstGeom prst="rect">
            <a:avLst/>
          </a:prstGeom>
          <a:noFill/>
          <a:ln/>
        </p:spPr>
        <p:txBody>
          <a:bodyPr wrap="square" lIns="0" tIns="0" rIns="0" bIns="0" rtlCol="0" anchor="ctr">
            <a:normAutofit/>
          </a:bodyPr>
          <a:lstStyle/>
          <a:p>
            <a:pPr indent="0" marL="0">
              <a:buNone/>
            </a:pPr>
            <a:r>
              <a:rPr lang="en-US" sz="820" b="1" dirty="0">
                <a:solidFill>
                  <a:srgbClr val="7FFFB2"/>
                </a:solidFill>
                <a:latin typeface="Consolas" pitchFamily="34" charset="0"/>
                <a:ea typeface="Consolas" pitchFamily="34" charset="-122"/>
                <a:cs typeface="Consolas" pitchFamily="34" charset="-120"/>
              </a:rPr>
              <a:t>INTENDED USE</a:t>
            </a:r>
            <a:endParaRPr lang="en-US" sz="820" dirty="0"/>
          </a:p>
        </p:txBody>
      </p:sp>
      <p:sp>
        <p:nvSpPr>
          <p:cNvPr id="32" name="Text 30"/>
          <p:cNvSpPr/>
          <p:nvPr/>
        </p:nvSpPr>
        <p:spPr>
          <a:xfrm>
            <a:off x="8860536" y="3566160"/>
            <a:ext cx="2075688" cy="219456"/>
          </a:xfrm>
          <a:prstGeom prst="rect">
            <a:avLst/>
          </a:prstGeom>
          <a:noFill/>
          <a:ln/>
        </p:spPr>
        <p:txBody>
          <a:bodyPr wrap="square" lIns="0" tIns="0" rIns="0" bIns="0" rtlCol="0" anchor="ctr">
            <a:normAutofit/>
          </a:bodyPr>
          <a:lstStyle/>
          <a:p>
            <a:pPr indent="0" marL="0">
              <a:buNone/>
            </a:pPr>
            <a:r>
              <a:rPr lang="en-US" sz="850" dirty="0">
                <a:solidFill>
                  <a:srgbClr val="AAC0B2"/>
                </a:solidFill>
                <a:latin typeface="Aptos" pitchFamily="34" charset="0"/>
                <a:ea typeface="Aptos" pitchFamily="34" charset="-122"/>
                <a:cs typeface="Aptos" pitchFamily="34" charset="-120"/>
              </a:rPr>
              <a:t>what is allowed</a:t>
            </a:r>
            <a:endParaRPr lang="en-US" sz="850" dirty="0"/>
          </a:p>
        </p:txBody>
      </p:sp>
      <p:sp>
        <p:nvSpPr>
          <p:cNvPr id="33" name="Shape 31"/>
          <p:cNvSpPr/>
          <p:nvPr/>
        </p:nvSpPr>
        <p:spPr>
          <a:xfrm>
            <a:off x="6172200" y="4151376"/>
            <a:ext cx="2331720" cy="749808"/>
          </a:xfrm>
          <a:prstGeom prst="roundRect">
            <a:avLst>
              <a:gd name="adj" fmla="val 4268"/>
            </a:avLst>
          </a:prstGeom>
          <a:solidFill>
            <a:srgbClr val="0D1913"/>
          </a:solidFill>
          <a:ln w="12700">
            <a:solidFill>
              <a:srgbClr val="294037"/>
            </a:solidFill>
            <a:prstDash val="solid"/>
          </a:ln>
        </p:spPr>
      </p:sp>
      <p:sp>
        <p:nvSpPr>
          <p:cNvPr id="34" name="Text 32"/>
          <p:cNvSpPr/>
          <p:nvPr/>
        </p:nvSpPr>
        <p:spPr>
          <a:xfrm>
            <a:off x="6300216" y="4261104"/>
            <a:ext cx="2075688" cy="182880"/>
          </a:xfrm>
          <a:prstGeom prst="rect">
            <a:avLst/>
          </a:prstGeom>
          <a:noFill/>
          <a:ln/>
        </p:spPr>
        <p:txBody>
          <a:bodyPr wrap="square" lIns="0" tIns="0" rIns="0" bIns="0" rtlCol="0" anchor="ctr">
            <a:normAutofit/>
          </a:bodyPr>
          <a:lstStyle/>
          <a:p>
            <a:pPr indent="0" marL="0">
              <a:buNone/>
            </a:pPr>
            <a:r>
              <a:rPr lang="en-US" sz="820" b="1" dirty="0">
                <a:solidFill>
                  <a:srgbClr val="7FFFB2"/>
                </a:solidFill>
                <a:latin typeface="Consolas" pitchFamily="34" charset="0"/>
                <a:ea typeface="Consolas" pitchFamily="34" charset="-122"/>
                <a:cs typeface="Consolas" pitchFamily="34" charset="-120"/>
              </a:rPr>
              <a:t>LIMITATIONS</a:t>
            </a:r>
            <a:endParaRPr lang="en-US" sz="820" dirty="0"/>
          </a:p>
        </p:txBody>
      </p:sp>
      <p:sp>
        <p:nvSpPr>
          <p:cNvPr id="35" name="Text 33"/>
          <p:cNvSpPr/>
          <p:nvPr/>
        </p:nvSpPr>
        <p:spPr>
          <a:xfrm>
            <a:off x="6300216" y="4507992"/>
            <a:ext cx="2075688" cy="219456"/>
          </a:xfrm>
          <a:prstGeom prst="rect">
            <a:avLst/>
          </a:prstGeom>
          <a:noFill/>
          <a:ln/>
        </p:spPr>
        <p:txBody>
          <a:bodyPr wrap="square" lIns="0" tIns="0" rIns="0" bIns="0" rtlCol="0" anchor="ctr">
            <a:normAutofit/>
          </a:bodyPr>
          <a:lstStyle/>
          <a:p>
            <a:pPr indent="0" marL="0">
              <a:buNone/>
            </a:pPr>
            <a:r>
              <a:rPr lang="en-US" sz="850" dirty="0">
                <a:solidFill>
                  <a:srgbClr val="AAC0B2"/>
                </a:solidFill>
                <a:latin typeface="Aptos" pitchFamily="34" charset="0"/>
                <a:ea typeface="Aptos" pitchFamily="34" charset="-122"/>
                <a:cs typeface="Aptos" pitchFamily="34" charset="-120"/>
              </a:rPr>
              <a:t>what is not proven</a:t>
            </a:r>
            <a:endParaRPr lang="en-US" sz="850" dirty="0"/>
          </a:p>
        </p:txBody>
      </p:sp>
      <p:sp>
        <p:nvSpPr>
          <p:cNvPr id="36" name="Shape 34"/>
          <p:cNvSpPr/>
          <p:nvPr/>
        </p:nvSpPr>
        <p:spPr>
          <a:xfrm>
            <a:off x="8732520" y="4151376"/>
            <a:ext cx="2331720" cy="749808"/>
          </a:xfrm>
          <a:prstGeom prst="roundRect">
            <a:avLst>
              <a:gd name="adj" fmla="val 4268"/>
            </a:avLst>
          </a:prstGeom>
          <a:solidFill>
            <a:srgbClr val="0D1913"/>
          </a:solidFill>
          <a:ln w="12700">
            <a:solidFill>
              <a:srgbClr val="294037"/>
            </a:solidFill>
            <a:prstDash val="solid"/>
          </a:ln>
        </p:spPr>
      </p:sp>
      <p:sp>
        <p:nvSpPr>
          <p:cNvPr id="37" name="Text 35"/>
          <p:cNvSpPr/>
          <p:nvPr/>
        </p:nvSpPr>
        <p:spPr>
          <a:xfrm>
            <a:off x="8860536" y="4261104"/>
            <a:ext cx="2075688" cy="182880"/>
          </a:xfrm>
          <a:prstGeom prst="rect">
            <a:avLst/>
          </a:prstGeom>
          <a:noFill/>
          <a:ln/>
        </p:spPr>
        <p:txBody>
          <a:bodyPr wrap="square" lIns="0" tIns="0" rIns="0" bIns="0" rtlCol="0" anchor="ctr">
            <a:normAutofit/>
          </a:bodyPr>
          <a:lstStyle/>
          <a:p>
            <a:pPr indent="0" marL="0">
              <a:buNone/>
            </a:pPr>
            <a:r>
              <a:rPr lang="en-US" sz="820" b="1" dirty="0">
                <a:solidFill>
                  <a:srgbClr val="7FFFB2"/>
                </a:solidFill>
                <a:latin typeface="Consolas" pitchFamily="34" charset="0"/>
                <a:ea typeface="Consolas" pitchFamily="34" charset="-122"/>
                <a:cs typeface="Consolas" pitchFamily="34" charset="-120"/>
              </a:rPr>
              <a:t>FAILURE LAB</a:t>
            </a:r>
            <a:endParaRPr lang="en-US" sz="820" dirty="0"/>
          </a:p>
        </p:txBody>
      </p:sp>
      <p:sp>
        <p:nvSpPr>
          <p:cNvPr id="38" name="Text 36"/>
          <p:cNvSpPr/>
          <p:nvPr/>
        </p:nvSpPr>
        <p:spPr>
          <a:xfrm>
            <a:off x="8860536" y="4507992"/>
            <a:ext cx="2075688" cy="219456"/>
          </a:xfrm>
          <a:prstGeom prst="rect">
            <a:avLst/>
          </a:prstGeom>
          <a:noFill/>
          <a:ln/>
        </p:spPr>
        <p:txBody>
          <a:bodyPr wrap="square" lIns="0" tIns="0" rIns="0" bIns="0" rtlCol="0" anchor="ctr">
            <a:normAutofit/>
          </a:bodyPr>
          <a:lstStyle/>
          <a:p>
            <a:pPr indent="0" marL="0">
              <a:buNone/>
            </a:pPr>
            <a:r>
              <a:rPr lang="en-US" sz="850" dirty="0">
                <a:solidFill>
                  <a:srgbClr val="AAC0B2"/>
                </a:solidFill>
                <a:latin typeface="Aptos" pitchFamily="34" charset="0"/>
                <a:ea typeface="Aptos" pitchFamily="34" charset="-122"/>
                <a:cs typeface="Aptos" pitchFamily="34" charset="-120"/>
              </a:rPr>
              <a:t>where it breaks</a:t>
            </a:r>
            <a:endParaRPr lang="en-US" sz="850" dirty="0"/>
          </a:p>
        </p:txBody>
      </p:sp>
      <p:sp>
        <p:nvSpPr>
          <p:cNvPr id="39" name="Text 37"/>
          <p:cNvSpPr/>
          <p:nvPr/>
        </p:nvSpPr>
        <p:spPr>
          <a:xfrm>
            <a:off x="6400800" y="5321808"/>
            <a:ext cx="4617720" cy="310896"/>
          </a:xfrm>
          <a:prstGeom prst="rect">
            <a:avLst/>
          </a:prstGeom>
          <a:noFill/>
          <a:ln/>
        </p:spPr>
        <p:txBody>
          <a:bodyPr wrap="square" lIns="0" tIns="0" rIns="0" bIns="0" rtlCol="0" anchor="ctr"/>
          <a:lstStyle/>
          <a:p>
            <a:pPr algn="ctr" indent="0" marL="0">
              <a:buNone/>
            </a:pPr>
            <a:r>
              <a:rPr lang="en-US" sz="1800" b="1" dirty="0">
                <a:solidFill>
                  <a:srgbClr val="38E881"/>
                </a:solidFill>
                <a:latin typeface="Aptos Display" pitchFamily="34" charset="0"/>
                <a:ea typeface="Aptos Display" pitchFamily="34" charset="-122"/>
                <a:cs typeface="Aptos Display" pitchFamily="34" charset="-120"/>
              </a:rPr>
              <a:t>Human judgment remains authoritative.</a:t>
            </a:r>
            <a:endParaRPr lang="en-US" sz="1800" dirty="0"/>
          </a:p>
        </p:txBody>
      </p:sp>
      <p:sp>
        <p:nvSpPr>
          <p:cNvPr id="40" name="Text 38"/>
          <p:cNvSpPr/>
          <p:nvPr/>
        </p:nvSpPr>
        <p:spPr>
          <a:xfrm>
            <a:off x="566928" y="6281928"/>
            <a:ext cx="10698480" cy="164592"/>
          </a:xfrm>
          <a:prstGeom prst="rect">
            <a:avLst/>
          </a:prstGeom>
          <a:noFill/>
          <a:ln/>
        </p:spPr>
        <p:txBody>
          <a:bodyPr wrap="square" lIns="0" tIns="0" rIns="0" bIns="0" rtlCol="0" anchor="ctr">
            <a:normAutofit/>
          </a:bodyPr>
          <a:lstStyle/>
          <a:p>
            <a:pPr indent="0" marL="0">
              <a:buNone/>
            </a:pPr>
            <a:r>
              <a:rPr lang="en-US" sz="720" i="1" dirty="0">
                <a:solidFill>
                  <a:srgbClr val="789083"/>
                </a:solidFill>
                <a:latin typeface="Aptos" pitchFamily="34" charset="0"/>
                <a:ea typeface="Aptos" pitchFamily="34" charset="-122"/>
                <a:cs typeface="Aptos" pitchFamily="34" charset="-120"/>
              </a:rPr>
              <a:t>Responsible-AI grounding: NIST AI Risk Management Framework and NIST Generative AI Profile.</a:t>
            </a:r>
            <a:endParaRPr lang="en-US" sz="720" dirty="0"/>
          </a:p>
        </p:txBody>
      </p:sp>
      <p:sp>
        <p:nvSpPr>
          <p:cNvPr id="25" name="Slide Number Placeholder 0"/>
          <p:cNvSpPr>
            <a:spLocks noGrp="1"/>
          </p:cNvSpPr>
          <p:nvPr>
            <p:ph type="sldNum" sz="quarter" idx="4294967295"/>
          </p:nvPr>
        </p:nvSpPr>
        <p:spPr>
          <a:xfrm>
            <a:off x="11356848" y="6574536"/>
            <a:ext cx="320040" cy="164592"/>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rgbClr val="769083"/>
                </a:solidFill>
                <a:latin typeface="Consolas"/>
                <a:ea typeface="Consolas"/>
                <a:cs typeface="Consola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30352" y="566928"/>
            <a:ext cx="4754880" cy="219456"/>
          </a:xfrm>
          <a:prstGeom prst="rect">
            <a:avLst/>
          </a:prstGeom>
          <a:noFill/>
          <a:ln/>
        </p:spPr>
        <p:txBody>
          <a:bodyPr wrap="square" lIns="0" tIns="0" rIns="0" bIns="0" rtlCol="0" anchor="ctr"/>
          <a:lstStyle/>
          <a:p>
            <a:pPr indent="0" marL="0">
              <a:buNone/>
            </a:pPr>
            <a:r>
              <a:rPr lang="en-US" sz="1000" b="1" spc="130" kern="0" dirty="0">
                <a:solidFill>
                  <a:srgbClr val="38E881"/>
                </a:solidFill>
                <a:latin typeface="Consolas" pitchFamily="34" charset="0"/>
                <a:ea typeface="Consolas" pitchFamily="34" charset="-122"/>
                <a:cs typeface="Consolas" pitchFamily="34" charset="-120"/>
              </a:rPr>
              <a:t>06 / IMPLEMENTATION PLAN</a:t>
            </a:r>
            <a:endParaRPr lang="en-US" sz="1000" dirty="0"/>
          </a:p>
        </p:txBody>
      </p:sp>
      <p:sp>
        <p:nvSpPr>
          <p:cNvPr id="3" name="Text 1"/>
          <p:cNvSpPr/>
          <p:nvPr/>
        </p:nvSpPr>
        <p:spPr>
          <a:xfrm>
            <a:off x="530352" y="804672"/>
            <a:ext cx="11064240" cy="594360"/>
          </a:xfrm>
          <a:prstGeom prst="rect">
            <a:avLst/>
          </a:prstGeom>
          <a:noFill/>
          <a:ln/>
        </p:spPr>
        <p:txBody>
          <a:bodyPr wrap="square" lIns="0" tIns="0" rIns="0" bIns="0" rtlCol="0" anchor="ctr">
            <a:normAutofit/>
          </a:bodyPr>
          <a:lstStyle/>
          <a:p>
            <a:pPr indent="0" marL="0">
              <a:buNone/>
            </a:pPr>
            <a:r>
              <a:rPr lang="en-US" sz="2800" b="1" dirty="0">
                <a:solidFill>
                  <a:srgbClr val="F4FBF6"/>
                </a:solidFill>
                <a:latin typeface="Aptos Display" pitchFamily="34" charset="0"/>
                <a:ea typeface="Aptos Display" pitchFamily="34" charset="-122"/>
                <a:cs typeface="Aptos Display" pitchFamily="34" charset="-120"/>
              </a:rPr>
              <a:t>Built to be practical, inspectable, and reproducible</a:t>
            </a:r>
            <a:endParaRPr lang="en-US" sz="2800" dirty="0"/>
          </a:p>
        </p:txBody>
      </p:sp>
      <p:sp>
        <p:nvSpPr>
          <p:cNvPr id="4" name="Text 2"/>
          <p:cNvSpPr/>
          <p:nvPr/>
        </p:nvSpPr>
        <p:spPr>
          <a:xfrm>
            <a:off x="548640" y="1399032"/>
            <a:ext cx="10698480" cy="384048"/>
          </a:xfrm>
          <a:prstGeom prst="rect">
            <a:avLst/>
          </a:prstGeom>
          <a:noFill/>
          <a:ln/>
        </p:spPr>
        <p:txBody>
          <a:bodyPr wrap="square" lIns="0" tIns="0" rIns="0" bIns="0" rtlCol="0" anchor="ctr">
            <a:normAutofit/>
          </a:bodyPr>
          <a:lstStyle/>
          <a:p>
            <a:pPr indent="0" marL="0">
              <a:buNone/>
            </a:pPr>
            <a:r>
              <a:rPr lang="en-US" sz="1350" dirty="0">
                <a:solidFill>
                  <a:srgbClr val="AAC0B2"/>
                </a:solidFill>
                <a:latin typeface="Aptos" pitchFamily="34" charset="0"/>
                <a:ea typeface="Aptos" pitchFamily="34" charset="-122"/>
                <a:cs typeface="Aptos" pitchFamily="34" charset="-120"/>
              </a:rPr>
              <a:t>A six-phase path, modest infrastructure, explicit risks, and clear production boundaries.</a:t>
            </a:r>
            <a:endParaRPr lang="en-US" sz="1350" dirty="0"/>
          </a:p>
        </p:txBody>
      </p:sp>
      <p:sp>
        <p:nvSpPr>
          <p:cNvPr id="5" name="Shape 3"/>
          <p:cNvSpPr/>
          <p:nvPr/>
        </p:nvSpPr>
        <p:spPr>
          <a:xfrm>
            <a:off x="640080" y="1938528"/>
            <a:ext cx="475488" cy="475488"/>
          </a:xfrm>
          <a:prstGeom prst="ellipse">
            <a:avLst/>
          </a:prstGeom>
          <a:solidFill>
            <a:srgbClr val="122019"/>
          </a:solidFill>
          <a:ln w="12700">
            <a:solidFill>
              <a:srgbClr val="38E881"/>
            </a:solidFill>
            <a:prstDash val="solid"/>
          </a:ln>
        </p:spPr>
      </p:sp>
      <p:sp>
        <p:nvSpPr>
          <p:cNvPr id="6" name="Text 4"/>
          <p:cNvSpPr/>
          <p:nvPr/>
        </p:nvSpPr>
        <p:spPr>
          <a:xfrm>
            <a:off x="640080" y="2048256"/>
            <a:ext cx="475488" cy="164592"/>
          </a:xfrm>
          <a:prstGeom prst="rect">
            <a:avLst/>
          </a:prstGeom>
          <a:noFill/>
          <a:ln/>
        </p:spPr>
        <p:txBody>
          <a:bodyPr wrap="square" lIns="0" tIns="0" rIns="0" bIns="0" rtlCol="0" anchor="ctr"/>
          <a:lstStyle/>
          <a:p>
            <a:pPr algn="ctr" indent="0" marL="0">
              <a:buNone/>
            </a:pPr>
            <a:r>
              <a:rPr lang="en-US" sz="900" b="1" dirty="0">
                <a:solidFill>
                  <a:srgbClr val="38E881"/>
                </a:solidFill>
                <a:latin typeface="Consolas" pitchFamily="34" charset="0"/>
                <a:ea typeface="Consolas" pitchFamily="34" charset="-122"/>
                <a:cs typeface="Consolas" pitchFamily="34" charset="-120"/>
              </a:rPr>
              <a:t>1</a:t>
            </a:r>
            <a:endParaRPr lang="en-US" sz="900" dirty="0"/>
          </a:p>
        </p:txBody>
      </p:sp>
      <p:sp>
        <p:nvSpPr>
          <p:cNvPr id="7" name="Text 5"/>
          <p:cNvSpPr/>
          <p:nvPr/>
        </p:nvSpPr>
        <p:spPr>
          <a:xfrm>
            <a:off x="320040" y="2523744"/>
            <a:ext cx="1115568" cy="256032"/>
          </a:xfrm>
          <a:prstGeom prst="rect">
            <a:avLst/>
          </a:prstGeom>
          <a:noFill/>
          <a:ln/>
        </p:spPr>
        <p:txBody>
          <a:bodyPr wrap="square" lIns="0" tIns="0" rIns="0" bIns="0" rtlCol="0" anchor="ctr">
            <a:normAutofit/>
          </a:bodyPr>
          <a:lstStyle/>
          <a:p>
            <a:pPr algn="ctr" indent="0" marL="0">
              <a:buNone/>
            </a:pPr>
            <a:r>
              <a:rPr lang="en-US" sz="920" b="1" dirty="0">
                <a:solidFill>
                  <a:srgbClr val="F4FBF6"/>
                </a:solidFill>
                <a:latin typeface="Aptos" pitchFamily="34" charset="0"/>
                <a:ea typeface="Aptos" pitchFamily="34" charset="-122"/>
                <a:cs typeface="Aptos" pitchFamily="34" charset="-120"/>
              </a:rPr>
              <a:t>Frame</a:t>
            </a:r>
            <a:endParaRPr lang="en-US" sz="920" dirty="0"/>
          </a:p>
        </p:txBody>
      </p:sp>
      <p:sp>
        <p:nvSpPr>
          <p:cNvPr id="8" name="Shape 6"/>
          <p:cNvSpPr/>
          <p:nvPr/>
        </p:nvSpPr>
        <p:spPr>
          <a:xfrm>
            <a:off x="1143000" y="2176272"/>
            <a:ext cx="1371600" cy="0"/>
          </a:xfrm>
          <a:prstGeom prst="line">
            <a:avLst/>
          </a:prstGeom>
          <a:noFill/>
          <a:ln w="25400">
            <a:solidFill>
              <a:srgbClr val="294037"/>
            </a:solidFill>
            <a:prstDash val="solid"/>
          </a:ln>
        </p:spPr>
      </p:sp>
      <p:sp>
        <p:nvSpPr>
          <p:cNvPr id="9" name="Shape 7"/>
          <p:cNvSpPr/>
          <p:nvPr/>
        </p:nvSpPr>
        <p:spPr>
          <a:xfrm>
            <a:off x="2514600" y="1938528"/>
            <a:ext cx="475488" cy="475488"/>
          </a:xfrm>
          <a:prstGeom prst="ellipse">
            <a:avLst/>
          </a:prstGeom>
          <a:solidFill>
            <a:srgbClr val="122019"/>
          </a:solidFill>
          <a:ln w="12700">
            <a:solidFill>
              <a:srgbClr val="38E881"/>
            </a:solidFill>
            <a:prstDash val="solid"/>
          </a:ln>
        </p:spPr>
      </p:sp>
      <p:sp>
        <p:nvSpPr>
          <p:cNvPr id="10" name="Text 8"/>
          <p:cNvSpPr/>
          <p:nvPr/>
        </p:nvSpPr>
        <p:spPr>
          <a:xfrm>
            <a:off x="2514600" y="2048256"/>
            <a:ext cx="475488" cy="164592"/>
          </a:xfrm>
          <a:prstGeom prst="rect">
            <a:avLst/>
          </a:prstGeom>
          <a:noFill/>
          <a:ln/>
        </p:spPr>
        <p:txBody>
          <a:bodyPr wrap="square" lIns="0" tIns="0" rIns="0" bIns="0" rtlCol="0" anchor="ctr"/>
          <a:lstStyle/>
          <a:p>
            <a:pPr algn="ctr" indent="0" marL="0">
              <a:buNone/>
            </a:pPr>
            <a:r>
              <a:rPr lang="en-US" sz="900" b="1" dirty="0">
                <a:solidFill>
                  <a:srgbClr val="38E881"/>
                </a:solidFill>
                <a:latin typeface="Consolas" pitchFamily="34" charset="0"/>
                <a:ea typeface="Consolas" pitchFamily="34" charset="-122"/>
                <a:cs typeface="Consolas" pitchFamily="34" charset="-120"/>
              </a:rPr>
              <a:t>2</a:t>
            </a:r>
            <a:endParaRPr lang="en-US" sz="900" dirty="0"/>
          </a:p>
        </p:txBody>
      </p:sp>
      <p:sp>
        <p:nvSpPr>
          <p:cNvPr id="11" name="Text 9"/>
          <p:cNvSpPr/>
          <p:nvPr/>
        </p:nvSpPr>
        <p:spPr>
          <a:xfrm>
            <a:off x="2194560" y="2523744"/>
            <a:ext cx="1115568" cy="256032"/>
          </a:xfrm>
          <a:prstGeom prst="rect">
            <a:avLst/>
          </a:prstGeom>
          <a:noFill/>
          <a:ln/>
        </p:spPr>
        <p:txBody>
          <a:bodyPr wrap="square" lIns="0" tIns="0" rIns="0" bIns="0" rtlCol="0" anchor="ctr">
            <a:normAutofit/>
          </a:bodyPr>
          <a:lstStyle/>
          <a:p>
            <a:pPr algn="ctr" indent="0" marL="0">
              <a:buNone/>
            </a:pPr>
            <a:r>
              <a:rPr lang="en-US" sz="920" b="1" dirty="0">
                <a:solidFill>
                  <a:srgbClr val="F4FBF6"/>
                </a:solidFill>
                <a:latin typeface="Aptos" pitchFamily="34" charset="0"/>
                <a:ea typeface="Aptos" pitchFamily="34" charset="-122"/>
                <a:cs typeface="Aptos" pitchFamily="34" charset="-120"/>
              </a:rPr>
              <a:t>Build</a:t>
            </a:r>
            <a:endParaRPr lang="en-US" sz="920" dirty="0"/>
          </a:p>
        </p:txBody>
      </p:sp>
      <p:sp>
        <p:nvSpPr>
          <p:cNvPr id="12" name="Shape 10"/>
          <p:cNvSpPr/>
          <p:nvPr/>
        </p:nvSpPr>
        <p:spPr>
          <a:xfrm>
            <a:off x="3017520" y="2176272"/>
            <a:ext cx="1371600" cy="0"/>
          </a:xfrm>
          <a:prstGeom prst="line">
            <a:avLst/>
          </a:prstGeom>
          <a:noFill/>
          <a:ln w="25400">
            <a:solidFill>
              <a:srgbClr val="294037"/>
            </a:solidFill>
            <a:prstDash val="solid"/>
          </a:ln>
        </p:spPr>
      </p:sp>
      <p:sp>
        <p:nvSpPr>
          <p:cNvPr id="13" name="Shape 11"/>
          <p:cNvSpPr/>
          <p:nvPr/>
        </p:nvSpPr>
        <p:spPr>
          <a:xfrm>
            <a:off x="4389120" y="1938528"/>
            <a:ext cx="475488" cy="475488"/>
          </a:xfrm>
          <a:prstGeom prst="ellipse">
            <a:avLst/>
          </a:prstGeom>
          <a:solidFill>
            <a:srgbClr val="122019"/>
          </a:solidFill>
          <a:ln w="12700">
            <a:solidFill>
              <a:srgbClr val="38E881"/>
            </a:solidFill>
            <a:prstDash val="solid"/>
          </a:ln>
        </p:spPr>
      </p:sp>
      <p:sp>
        <p:nvSpPr>
          <p:cNvPr id="14" name="Text 12"/>
          <p:cNvSpPr/>
          <p:nvPr/>
        </p:nvSpPr>
        <p:spPr>
          <a:xfrm>
            <a:off x="4389120" y="2048256"/>
            <a:ext cx="475488" cy="164592"/>
          </a:xfrm>
          <a:prstGeom prst="rect">
            <a:avLst/>
          </a:prstGeom>
          <a:noFill/>
          <a:ln/>
        </p:spPr>
        <p:txBody>
          <a:bodyPr wrap="square" lIns="0" tIns="0" rIns="0" bIns="0" rtlCol="0" anchor="ctr"/>
          <a:lstStyle/>
          <a:p>
            <a:pPr algn="ctr" indent="0" marL="0">
              <a:buNone/>
            </a:pPr>
            <a:r>
              <a:rPr lang="en-US" sz="900" b="1" dirty="0">
                <a:solidFill>
                  <a:srgbClr val="38E881"/>
                </a:solidFill>
                <a:latin typeface="Consolas" pitchFamily="34" charset="0"/>
                <a:ea typeface="Consolas" pitchFamily="34" charset="-122"/>
                <a:cs typeface="Consolas" pitchFamily="34" charset="-120"/>
              </a:rPr>
              <a:t>3</a:t>
            </a:r>
            <a:endParaRPr lang="en-US" sz="900" dirty="0"/>
          </a:p>
        </p:txBody>
      </p:sp>
      <p:sp>
        <p:nvSpPr>
          <p:cNvPr id="15" name="Text 13"/>
          <p:cNvSpPr/>
          <p:nvPr/>
        </p:nvSpPr>
        <p:spPr>
          <a:xfrm>
            <a:off x="4069080" y="2523744"/>
            <a:ext cx="1115568" cy="256032"/>
          </a:xfrm>
          <a:prstGeom prst="rect">
            <a:avLst/>
          </a:prstGeom>
          <a:noFill/>
          <a:ln/>
        </p:spPr>
        <p:txBody>
          <a:bodyPr wrap="square" lIns="0" tIns="0" rIns="0" bIns="0" rtlCol="0" anchor="ctr">
            <a:normAutofit/>
          </a:bodyPr>
          <a:lstStyle/>
          <a:p>
            <a:pPr algn="ctr" indent="0" marL="0">
              <a:buNone/>
            </a:pPr>
            <a:r>
              <a:rPr lang="en-US" sz="920" b="1" dirty="0">
                <a:solidFill>
                  <a:srgbClr val="F4FBF6"/>
                </a:solidFill>
                <a:latin typeface="Aptos" pitchFamily="34" charset="0"/>
                <a:ea typeface="Aptos" pitchFamily="34" charset="-122"/>
                <a:cs typeface="Aptos" pitchFamily="34" charset="-120"/>
              </a:rPr>
              <a:t>Harden + seal</a:t>
            </a:r>
            <a:endParaRPr lang="en-US" sz="920" dirty="0"/>
          </a:p>
        </p:txBody>
      </p:sp>
      <p:sp>
        <p:nvSpPr>
          <p:cNvPr id="16" name="Shape 14"/>
          <p:cNvSpPr/>
          <p:nvPr/>
        </p:nvSpPr>
        <p:spPr>
          <a:xfrm>
            <a:off x="4892040" y="2176272"/>
            <a:ext cx="1371600" cy="0"/>
          </a:xfrm>
          <a:prstGeom prst="line">
            <a:avLst/>
          </a:prstGeom>
          <a:noFill/>
          <a:ln w="25400">
            <a:solidFill>
              <a:srgbClr val="294037"/>
            </a:solidFill>
            <a:prstDash val="solid"/>
          </a:ln>
        </p:spPr>
      </p:sp>
      <p:sp>
        <p:nvSpPr>
          <p:cNvPr id="17" name="Shape 15"/>
          <p:cNvSpPr/>
          <p:nvPr/>
        </p:nvSpPr>
        <p:spPr>
          <a:xfrm>
            <a:off x="6263640" y="1938528"/>
            <a:ext cx="475488" cy="475488"/>
          </a:xfrm>
          <a:prstGeom prst="ellipse">
            <a:avLst/>
          </a:prstGeom>
          <a:solidFill>
            <a:srgbClr val="122019"/>
          </a:solidFill>
          <a:ln w="12700">
            <a:solidFill>
              <a:srgbClr val="38E881"/>
            </a:solidFill>
            <a:prstDash val="solid"/>
          </a:ln>
        </p:spPr>
      </p:sp>
      <p:sp>
        <p:nvSpPr>
          <p:cNvPr id="18" name="Text 16"/>
          <p:cNvSpPr/>
          <p:nvPr/>
        </p:nvSpPr>
        <p:spPr>
          <a:xfrm>
            <a:off x="6263640" y="2048256"/>
            <a:ext cx="475488" cy="164592"/>
          </a:xfrm>
          <a:prstGeom prst="rect">
            <a:avLst/>
          </a:prstGeom>
          <a:noFill/>
          <a:ln/>
        </p:spPr>
        <p:txBody>
          <a:bodyPr wrap="square" lIns="0" tIns="0" rIns="0" bIns="0" rtlCol="0" anchor="ctr"/>
          <a:lstStyle/>
          <a:p>
            <a:pPr algn="ctr" indent="0" marL="0">
              <a:buNone/>
            </a:pPr>
            <a:r>
              <a:rPr lang="en-US" sz="900" b="1" dirty="0">
                <a:solidFill>
                  <a:srgbClr val="38E881"/>
                </a:solidFill>
                <a:latin typeface="Consolas" pitchFamily="34" charset="0"/>
                <a:ea typeface="Consolas" pitchFamily="34" charset="-122"/>
                <a:cs typeface="Consolas" pitchFamily="34" charset="-120"/>
              </a:rPr>
              <a:t>4</a:t>
            </a:r>
            <a:endParaRPr lang="en-US" sz="900" dirty="0"/>
          </a:p>
        </p:txBody>
      </p:sp>
      <p:sp>
        <p:nvSpPr>
          <p:cNvPr id="19" name="Text 17"/>
          <p:cNvSpPr/>
          <p:nvPr/>
        </p:nvSpPr>
        <p:spPr>
          <a:xfrm>
            <a:off x="5943600" y="2523744"/>
            <a:ext cx="1115568" cy="256032"/>
          </a:xfrm>
          <a:prstGeom prst="rect">
            <a:avLst/>
          </a:prstGeom>
          <a:noFill/>
          <a:ln/>
        </p:spPr>
        <p:txBody>
          <a:bodyPr wrap="square" lIns="0" tIns="0" rIns="0" bIns="0" rtlCol="0" anchor="ctr">
            <a:normAutofit/>
          </a:bodyPr>
          <a:lstStyle/>
          <a:p>
            <a:pPr algn="ctr" indent="0" marL="0">
              <a:buNone/>
            </a:pPr>
            <a:r>
              <a:rPr lang="en-US" sz="920" b="1" dirty="0">
                <a:solidFill>
                  <a:srgbClr val="F4FBF6"/>
                </a:solidFill>
                <a:latin typeface="Aptos" pitchFamily="34" charset="0"/>
                <a:ea typeface="Aptos" pitchFamily="34" charset="-122"/>
                <a:cs typeface="Aptos" pitchFamily="34" charset="-120"/>
              </a:rPr>
              <a:t>Run ladder</a:t>
            </a:r>
            <a:endParaRPr lang="en-US" sz="920" dirty="0"/>
          </a:p>
        </p:txBody>
      </p:sp>
      <p:sp>
        <p:nvSpPr>
          <p:cNvPr id="20" name="Shape 18"/>
          <p:cNvSpPr/>
          <p:nvPr/>
        </p:nvSpPr>
        <p:spPr>
          <a:xfrm>
            <a:off x="6766560" y="2176272"/>
            <a:ext cx="1371600" cy="0"/>
          </a:xfrm>
          <a:prstGeom prst="line">
            <a:avLst/>
          </a:prstGeom>
          <a:noFill/>
          <a:ln w="25400">
            <a:solidFill>
              <a:srgbClr val="294037"/>
            </a:solidFill>
            <a:prstDash val="solid"/>
          </a:ln>
        </p:spPr>
      </p:sp>
      <p:sp>
        <p:nvSpPr>
          <p:cNvPr id="21" name="Shape 19"/>
          <p:cNvSpPr/>
          <p:nvPr/>
        </p:nvSpPr>
        <p:spPr>
          <a:xfrm>
            <a:off x="8138160" y="1938528"/>
            <a:ext cx="475488" cy="475488"/>
          </a:xfrm>
          <a:prstGeom prst="ellipse">
            <a:avLst/>
          </a:prstGeom>
          <a:solidFill>
            <a:srgbClr val="122019"/>
          </a:solidFill>
          <a:ln w="12700">
            <a:solidFill>
              <a:srgbClr val="38E881"/>
            </a:solidFill>
            <a:prstDash val="solid"/>
          </a:ln>
        </p:spPr>
      </p:sp>
      <p:sp>
        <p:nvSpPr>
          <p:cNvPr id="22" name="Text 20"/>
          <p:cNvSpPr/>
          <p:nvPr/>
        </p:nvSpPr>
        <p:spPr>
          <a:xfrm>
            <a:off x="8138160" y="2048256"/>
            <a:ext cx="475488" cy="164592"/>
          </a:xfrm>
          <a:prstGeom prst="rect">
            <a:avLst/>
          </a:prstGeom>
          <a:noFill/>
          <a:ln/>
        </p:spPr>
        <p:txBody>
          <a:bodyPr wrap="square" lIns="0" tIns="0" rIns="0" bIns="0" rtlCol="0" anchor="ctr"/>
          <a:lstStyle/>
          <a:p>
            <a:pPr algn="ctr" indent="0" marL="0">
              <a:buNone/>
            </a:pPr>
            <a:r>
              <a:rPr lang="en-US" sz="900" b="1" dirty="0">
                <a:solidFill>
                  <a:srgbClr val="38E881"/>
                </a:solidFill>
                <a:latin typeface="Consolas" pitchFamily="34" charset="0"/>
                <a:ea typeface="Consolas" pitchFamily="34" charset="-122"/>
                <a:cs typeface="Consolas" pitchFamily="34" charset="-120"/>
              </a:rPr>
              <a:t>5</a:t>
            </a:r>
            <a:endParaRPr lang="en-US" sz="900" dirty="0"/>
          </a:p>
        </p:txBody>
      </p:sp>
      <p:sp>
        <p:nvSpPr>
          <p:cNvPr id="23" name="Text 21"/>
          <p:cNvSpPr/>
          <p:nvPr/>
        </p:nvSpPr>
        <p:spPr>
          <a:xfrm>
            <a:off x="7818120" y="2523744"/>
            <a:ext cx="1115568" cy="256032"/>
          </a:xfrm>
          <a:prstGeom prst="rect">
            <a:avLst/>
          </a:prstGeom>
          <a:noFill/>
          <a:ln/>
        </p:spPr>
        <p:txBody>
          <a:bodyPr wrap="square" lIns="0" tIns="0" rIns="0" bIns="0" rtlCol="0" anchor="ctr">
            <a:normAutofit/>
          </a:bodyPr>
          <a:lstStyle/>
          <a:p>
            <a:pPr algn="ctr" indent="0" marL="0">
              <a:buNone/>
            </a:pPr>
            <a:r>
              <a:rPr lang="en-US" sz="920" b="1" dirty="0">
                <a:solidFill>
                  <a:srgbClr val="F4FBF6"/>
                </a:solidFill>
                <a:latin typeface="Aptos" pitchFamily="34" charset="0"/>
                <a:ea typeface="Aptos" pitchFamily="34" charset="-122"/>
                <a:cs typeface="Aptos" pitchFamily="34" charset="-120"/>
              </a:rPr>
              <a:t>Analyze</a:t>
            </a:r>
            <a:endParaRPr lang="en-US" sz="920" dirty="0"/>
          </a:p>
        </p:txBody>
      </p:sp>
      <p:sp>
        <p:nvSpPr>
          <p:cNvPr id="24" name="Shape 22"/>
          <p:cNvSpPr/>
          <p:nvPr/>
        </p:nvSpPr>
        <p:spPr>
          <a:xfrm>
            <a:off x="8641080" y="2176272"/>
            <a:ext cx="1371600" cy="0"/>
          </a:xfrm>
          <a:prstGeom prst="line">
            <a:avLst/>
          </a:prstGeom>
          <a:noFill/>
          <a:ln w="25400">
            <a:solidFill>
              <a:srgbClr val="294037"/>
            </a:solidFill>
            <a:prstDash val="solid"/>
          </a:ln>
        </p:spPr>
      </p:sp>
      <p:sp>
        <p:nvSpPr>
          <p:cNvPr id="25" name="Shape 23"/>
          <p:cNvSpPr/>
          <p:nvPr/>
        </p:nvSpPr>
        <p:spPr>
          <a:xfrm>
            <a:off x="10012680" y="1938528"/>
            <a:ext cx="475488" cy="475488"/>
          </a:xfrm>
          <a:prstGeom prst="ellipse">
            <a:avLst/>
          </a:prstGeom>
          <a:solidFill>
            <a:srgbClr val="38E881"/>
          </a:solidFill>
          <a:ln w="12700">
            <a:solidFill>
              <a:srgbClr val="38E881"/>
            </a:solidFill>
            <a:prstDash val="solid"/>
          </a:ln>
        </p:spPr>
      </p:sp>
      <p:sp>
        <p:nvSpPr>
          <p:cNvPr id="26" name="Text 24"/>
          <p:cNvSpPr/>
          <p:nvPr/>
        </p:nvSpPr>
        <p:spPr>
          <a:xfrm>
            <a:off x="10012680" y="2048256"/>
            <a:ext cx="475488" cy="164592"/>
          </a:xfrm>
          <a:prstGeom prst="rect">
            <a:avLst/>
          </a:prstGeom>
          <a:noFill/>
          <a:ln/>
        </p:spPr>
        <p:txBody>
          <a:bodyPr wrap="square" lIns="0" tIns="0" rIns="0" bIns="0" rtlCol="0" anchor="ctr"/>
          <a:lstStyle/>
          <a:p>
            <a:pPr algn="ctr" indent="0" marL="0">
              <a:buNone/>
            </a:pPr>
            <a:r>
              <a:rPr lang="en-US" sz="900" b="1" dirty="0">
                <a:solidFill>
                  <a:srgbClr val="07100C"/>
                </a:solidFill>
                <a:latin typeface="Consolas" pitchFamily="34" charset="0"/>
                <a:ea typeface="Consolas" pitchFamily="34" charset="-122"/>
                <a:cs typeface="Consolas" pitchFamily="34" charset="-120"/>
              </a:rPr>
              <a:t>6</a:t>
            </a:r>
            <a:endParaRPr lang="en-US" sz="900" dirty="0"/>
          </a:p>
        </p:txBody>
      </p:sp>
      <p:sp>
        <p:nvSpPr>
          <p:cNvPr id="27" name="Text 25"/>
          <p:cNvSpPr/>
          <p:nvPr/>
        </p:nvSpPr>
        <p:spPr>
          <a:xfrm>
            <a:off x="9692640" y="2523744"/>
            <a:ext cx="1115568" cy="256032"/>
          </a:xfrm>
          <a:prstGeom prst="rect">
            <a:avLst/>
          </a:prstGeom>
          <a:noFill/>
          <a:ln/>
        </p:spPr>
        <p:txBody>
          <a:bodyPr wrap="square" lIns="0" tIns="0" rIns="0" bIns="0" rtlCol="0" anchor="ctr">
            <a:normAutofit/>
          </a:bodyPr>
          <a:lstStyle/>
          <a:p>
            <a:pPr algn="ctr" indent="0" marL="0">
              <a:buNone/>
            </a:pPr>
            <a:r>
              <a:rPr lang="en-US" sz="920" b="1" dirty="0">
                <a:solidFill>
                  <a:srgbClr val="F4FBF6"/>
                </a:solidFill>
                <a:latin typeface="Aptos" pitchFamily="34" charset="0"/>
                <a:ea typeface="Aptos" pitchFamily="34" charset="-122"/>
                <a:cs typeface="Aptos" pitchFamily="34" charset="-120"/>
              </a:rPr>
              <a:t>Publish</a:t>
            </a:r>
            <a:endParaRPr lang="en-US" sz="920" dirty="0"/>
          </a:p>
        </p:txBody>
      </p:sp>
      <p:sp>
        <p:nvSpPr>
          <p:cNvPr id="28" name="Text 26"/>
          <p:cNvSpPr/>
          <p:nvPr/>
        </p:nvSpPr>
        <p:spPr>
          <a:xfrm>
            <a:off x="658368" y="2926080"/>
            <a:ext cx="10607040" cy="219456"/>
          </a:xfrm>
          <a:prstGeom prst="rect">
            <a:avLst/>
          </a:prstGeom>
          <a:noFill/>
          <a:ln/>
        </p:spPr>
        <p:txBody>
          <a:bodyPr wrap="square" lIns="0" tIns="0" rIns="0" bIns="0" rtlCol="0" anchor="ctr"/>
          <a:lstStyle/>
          <a:p>
            <a:pPr algn="ctr" indent="0" marL="0">
              <a:buNone/>
            </a:pPr>
            <a:r>
              <a:rPr lang="en-US" sz="880" dirty="0">
                <a:solidFill>
                  <a:srgbClr val="789083"/>
                </a:solidFill>
                <a:latin typeface="Consolas" pitchFamily="34" charset="0"/>
                <a:ea typeface="Consolas" pitchFamily="34" charset="-122"/>
                <a:cs typeface="Consolas" pitchFamily="34" charset="-120"/>
              </a:rPr>
              <a:t>12-week program runway • technical work completed early</a:t>
            </a:r>
            <a:endParaRPr lang="en-US" sz="880" dirty="0"/>
          </a:p>
        </p:txBody>
      </p:sp>
      <p:sp>
        <p:nvSpPr>
          <p:cNvPr id="29" name="Shape 27"/>
          <p:cNvSpPr/>
          <p:nvPr/>
        </p:nvSpPr>
        <p:spPr>
          <a:xfrm>
            <a:off x="658368" y="3401568"/>
            <a:ext cx="3429000" cy="1965960"/>
          </a:xfrm>
          <a:prstGeom prst="roundRect">
            <a:avLst>
              <a:gd name="adj" fmla="val 2326"/>
            </a:avLst>
          </a:prstGeom>
          <a:solidFill>
            <a:srgbClr val="0D1913"/>
          </a:solidFill>
          <a:ln w="12700">
            <a:solidFill>
              <a:srgbClr val="294037"/>
            </a:solidFill>
            <a:prstDash val="solid"/>
          </a:ln>
        </p:spPr>
      </p:sp>
      <p:sp>
        <p:nvSpPr>
          <p:cNvPr id="30" name="Text 28"/>
          <p:cNvSpPr/>
          <p:nvPr/>
        </p:nvSpPr>
        <p:spPr>
          <a:xfrm>
            <a:off x="859536" y="3566160"/>
            <a:ext cx="502920" cy="219456"/>
          </a:xfrm>
          <a:prstGeom prst="rect">
            <a:avLst/>
          </a:prstGeom>
          <a:noFill/>
          <a:ln/>
        </p:spPr>
        <p:txBody>
          <a:bodyPr wrap="square" lIns="0" tIns="0" rIns="0" bIns="0" rtlCol="0" anchor="ctr"/>
          <a:lstStyle/>
          <a:p>
            <a:pPr indent="0" marL="0">
              <a:buNone/>
            </a:pPr>
            <a:r>
              <a:rPr lang="en-US" sz="900" b="1" dirty="0">
                <a:solidFill>
                  <a:srgbClr val="8EC7FF"/>
                </a:solidFill>
                <a:latin typeface="Consolas" pitchFamily="34" charset="0"/>
                <a:ea typeface="Consolas" pitchFamily="34" charset="-122"/>
                <a:cs typeface="Consolas" pitchFamily="34" charset="-120"/>
              </a:rPr>
              <a:t>BUILD</a:t>
            </a:r>
            <a:endParaRPr lang="en-US" sz="900" dirty="0"/>
          </a:p>
        </p:txBody>
      </p:sp>
      <p:sp>
        <p:nvSpPr>
          <p:cNvPr id="31" name="Text 29"/>
          <p:cNvSpPr/>
          <p:nvPr/>
        </p:nvSpPr>
        <p:spPr>
          <a:xfrm>
            <a:off x="859536" y="3877056"/>
            <a:ext cx="3026664" cy="310896"/>
          </a:xfrm>
          <a:prstGeom prst="rect">
            <a:avLst/>
          </a:prstGeom>
          <a:noFill/>
          <a:ln/>
        </p:spPr>
        <p:txBody>
          <a:bodyPr wrap="square" lIns="0" tIns="0" rIns="0" bIns="0" rtlCol="0" anchor="ctr">
            <a:normAutofit/>
          </a:bodyPr>
          <a:lstStyle/>
          <a:p>
            <a:pPr indent="0" marL="0">
              <a:buNone/>
            </a:pPr>
            <a:r>
              <a:rPr lang="en-US" sz="1600" b="1" dirty="0">
                <a:solidFill>
                  <a:srgbClr val="F4FBF6"/>
                </a:solidFill>
                <a:latin typeface="Aptos Display" pitchFamily="34" charset="0"/>
                <a:ea typeface="Aptos Display" pitchFamily="34" charset="-122"/>
                <a:cs typeface="Aptos Display" pitchFamily="34" charset="-120"/>
              </a:rPr>
              <a:t>Resources</a:t>
            </a:r>
            <a:endParaRPr lang="en-US" sz="1600" dirty="0"/>
          </a:p>
        </p:txBody>
      </p:sp>
      <p:sp>
        <p:nvSpPr>
          <p:cNvPr id="32" name="Text 30"/>
          <p:cNvSpPr/>
          <p:nvPr/>
        </p:nvSpPr>
        <p:spPr>
          <a:xfrm>
            <a:off x="859536" y="4224528"/>
            <a:ext cx="3026664" cy="978408"/>
          </a:xfrm>
          <a:prstGeom prst="rect">
            <a:avLst/>
          </a:prstGeom>
          <a:noFill/>
          <a:ln/>
        </p:spPr>
        <p:txBody>
          <a:bodyPr wrap="square" lIns="0" tIns="0" rIns="0" bIns="0" rtlCol="0" anchor="t">
            <a:normAutofit/>
          </a:bodyPr>
          <a:lstStyle/>
          <a:p>
            <a:pPr indent="0" marL="0">
              <a:buNone/>
            </a:pPr>
            <a:r>
              <a:rPr lang="en-US" sz="1100" dirty="0">
                <a:solidFill>
                  <a:srgbClr val="AAC0B2"/>
                </a:solidFill>
                <a:latin typeface="Aptos" pitchFamily="34" charset="0"/>
                <a:ea typeface="Aptos" pitchFamily="34" charset="-122"/>
                <a:cs typeface="Aptos" pitchFamily="34" charset="-120"/>
              </a:rPr>
              <a:t>Python • scikit-learn • Gemma 3 • Hugging Face • Kaggle / Colab • GitHub Pages</a:t>
            </a:r>
            <a:endParaRPr lang="en-US" sz="1100" dirty="0"/>
          </a:p>
        </p:txBody>
      </p:sp>
      <p:sp>
        <p:nvSpPr>
          <p:cNvPr id="33" name="Shape 31"/>
          <p:cNvSpPr/>
          <p:nvPr/>
        </p:nvSpPr>
        <p:spPr>
          <a:xfrm>
            <a:off x="4370832" y="3401568"/>
            <a:ext cx="3429000" cy="1965960"/>
          </a:xfrm>
          <a:prstGeom prst="roundRect">
            <a:avLst>
              <a:gd name="adj" fmla="val 2326"/>
            </a:avLst>
          </a:prstGeom>
          <a:solidFill>
            <a:srgbClr val="0D1913"/>
          </a:solidFill>
          <a:ln w="12700">
            <a:solidFill>
              <a:srgbClr val="294037"/>
            </a:solidFill>
            <a:prstDash val="solid"/>
          </a:ln>
        </p:spPr>
      </p:sp>
      <p:sp>
        <p:nvSpPr>
          <p:cNvPr id="34" name="Text 32"/>
          <p:cNvSpPr/>
          <p:nvPr/>
        </p:nvSpPr>
        <p:spPr>
          <a:xfrm>
            <a:off x="4572000" y="3566160"/>
            <a:ext cx="502920" cy="219456"/>
          </a:xfrm>
          <a:prstGeom prst="rect">
            <a:avLst/>
          </a:prstGeom>
          <a:noFill/>
          <a:ln/>
        </p:spPr>
        <p:txBody>
          <a:bodyPr wrap="square" lIns="0" tIns="0" rIns="0" bIns="0" rtlCol="0" anchor="ctr"/>
          <a:lstStyle/>
          <a:p>
            <a:pPr indent="0" marL="0">
              <a:buNone/>
            </a:pPr>
            <a:r>
              <a:rPr lang="en-US" sz="900" b="1" dirty="0">
                <a:solidFill>
                  <a:srgbClr val="F4C66A"/>
                </a:solidFill>
                <a:latin typeface="Consolas" pitchFamily="34" charset="0"/>
                <a:ea typeface="Consolas" pitchFamily="34" charset="-122"/>
                <a:cs typeface="Consolas" pitchFamily="34" charset="-120"/>
              </a:rPr>
              <a:t>RISK</a:t>
            </a:r>
            <a:endParaRPr lang="en-US" sz="900" dirty="0"/>
          </a:p>
        </p:txBody>
      </p:sp>
      <p:sp>
        <p:nvSpPr>
          <p:cNvPr id="35" name="Text 33"/>
          <p:cNvSpPr/>
          <p:nvPr/>
        </p:nvSpPr>
        <p:spPr>
          <a:xfrm>
            <a:off x="4572000" y="3877056"/>
            <a:ext cx="3026664" cy="310896"/>
          </a:xfrm>
          <a:prstGeom prst="rect">
            <a:avLst/>
          </a:prstGeom>
          <a:noFill/>
          <a:ln/>
        </p:spPr>
        <p:txBody>
          <a:bodyPr wrap="square" lIns="0" tIns="0" rIns="0" bIns="0" rtlCol="0" anchor="ctr">
            <a:normAutofit/>
          </a:bodyPr>
          <a:lstStyle/>
          <a:p>
            <a:pPr indent="0" marL="0">
              <a:buNone/>
            </a:pPr>
            <a:r>
              <a:rPr lang="en-US" sz="1600" b="1" dirty="0">
                <a:solidFill>
                  <a:srgbClr val="F4FBF6"/>
                </a:solidFill>
                <a:latin typeface="Aptos Display" pitchFamily="34" charset="0"/>
                <a:ea typeface="Aptos Display" pitchFamily="34" charset="-122"/>
                <a:cs typeface="Aptos Display" pitchFamily="34" charset="-120"/>
              </a:rPr>
              <a:t>Risks managed</a:t>
            </a:r>
            <a:endParaRPr lang="en-US" sz="1600" dirty="0"/>
          </a:p>
        </p:txBody>
      </p:sp>
      <p:sp>
        <p:nvSpPr>
          <p:cNvPr id="36" name="Text 34"/>
          <p:cNvSpPr/>
          <p:nvPr/>
        </p:nvSpPr>
        <p:spPr>
          <a:xfrm>
            <a:off x="4572000" y="4224528"/>
            <a:ext cx="3026664" cy="978408"/>
          </a:xfrm>
          <a:prstGeom prst="rect">
            <a:avLst/>
          </a:prstGeom>
          <a:noFill/>
          <a:ln/>
        </p:spPr>
        <p:txBody>
          <a:bodyPr wrap="square" lIns="0" tIns="0" rIns="0" bIns="0" rtlCol="0" anchor="t">
            <a:normAutofit/>
          </a:bodyPr>
          <a:lstStyle/>
          <a:p>
            <a:pPr indent="0" marL="0">
              <a:buNone/>
            </a:pPr>
            <a:r>
              <a:rPr lang="en-US" sz="1060" dirty="0">
                <a:solidFill>
                  <a:srgbClr val="AAC0B2"/>
                </a:solidFill>
                <a:latin typeface="Aptos" pitchFamily="34" charset="0"/>
                <a:ea typeface="Aptos" pitchFamily="34" charset="-122"/>
                <a:cs typeface="Aptos" pitchFamily="34" charset="-120"/>
              </a:rPr>
              <a:t>Leakage • lexical shortcuts • test tuning • fabricated metrics • secret exposure • automation bias</a:t>
            </a:r>
            <a:endParaRPr lang="en-US" sz="1060" dirty="0"/>
          </a:p>
        </p:txBody>
      </p:sp>
      <p:sp>
        <p:nvSpPr>
          <p:cNvPr id="37" name="Shape 35"/>
          <p:cNvSpPr/>
          <p:nvPr/>
        </p:nvSpPr>
        <p:spPr>
          <a:xfrm>
            <a:off x="8083296" y="3401568"/>
            <a:ext cx="3429000" cy="1965960"/>
          </a:xfrm>
          <a:prstGeom prst="roundRect">
            <a:avLst>
              <a:gd name="adj" fmla="val 2326"/>
            </a:avLst>
          </a:prstGeom>
          <a:solidFill>
            <a:srgbClr val="0D1913"/>
          </a:solidFill>
          <a:ln w="12700">
            <a:solidFill>
              <a:srgbClr val="294037"/>
            </a:solidFill>
            <a:prstDash val="solid"/>
          </a:ln>
        </p:spPr>
      </p:sp>
      <p:sp>
        <p:nvSpPr>
          <p:cNvPr id="38" name="Text 36"/>
          <p:cNvSpPr/>
          <p:nvPr/>
        </p:nvSpPr>
        <p:spPr>
          <a:xfrm>
            <a:off x="8284464" y="3566160"/>
            <a:ext cx="502920" cy="219456"/>
          </a:xfrm>
          <a:prstGeom prst="rect">
            <a:avLst/>
          </a:prstGeom>
          <a:noFill/>
          <a:ln/>
        </p:spPr>
        <p:txBody>
          <a:bodyPr wrap="square" lIns="0" tIns="0" rIns="0" bIns="0" rtlCol="0" anchor="ctr"/>
          <a:lstStyle/>
          <a:p>
            <a:pPr indent="0" marL="0">
              <a:buNone/>
            </a:pPr>
            <a:r>
              <a:rPr lang="en-US" sz="900" b="1" dirty="0">
                <a:solidFill>
                  <a:srgbClr val="38E881"/>
                </a:solidFill>
                <a:latin typeface="Consolas" pitchFamily="34" charset="0"/>
                <a:ea typeface="Consolas" pitchFamily="34" charset="-122"/>
                <a:cs typeface="Consolas" pitchFamily="34" charset="-120"/>
              </a:rPr>
              <a:t>IMPACT</a:t>
            </a:r>
            <a:endParaRPr lang="en-US" sz="900" dirty="0"/>
          </a:p>
        </p:txBody>
      </p:sp>
      <p:sp>
        <p:nvSpPr>
          <p:cNvPr id="39" name="Text 37"/>
          <p:cNvSpPr/>
          <p:nvPr/>
        </p:nvSpPr>
        <p:spPr>
          <a:xfrm>
            <a:off x="8284464" y="3877056"/>
            <a:ext cx="3026664" cy="310896"/>
          </a:xfrm>
          <a:prstGeom prst="rect">
            <a:avLst/>
          </a:prstGeom>
          <a:noFill/>
          <a:ln/>
        </p:spPr>
        <p:txBody>
          <a:bodyPr wrap="square" lIns="0" tIns="0" rIns="0" bIns="0" rtlCol="0" anchor="ctr">
            <a:normAutofit/>
          </a:bodyPr>
          <a:lstStyle/>
          <a:p>
            <a:pPr indent="0" marL="0">
              <a:buNone/>
            </a:pPr>
            <a:r>
              <a:rPr lang="en-US" sz="1600" b="1" dirty="0">
                <a:solidFill>
                  <a:srgbClr val="F4FBF6"/>
                </a:solidFill>
                <a:latin typeface="Aptos Display" pitchFamily="34" charset="0"/>
                <a:ea typeface="Aptos Display" pitchFamily="34" charset="-122"/>
                <a:cs typeface="Aptos Display" pitchFamily="34" charset="-120"/>
              </a:rPr>
              <a:t>Viability</a:t>
            </a:r>
            <a:endParaRPr lang="en-US" sz="1600" dirty="0"/>
          </a:p>
        </p:txBody>
      </p:sp>
      <p:sp>
        <p:nvSpPr>
          <p:cNvPr id="40" name="Text 38"/>
          <p:cNvSpPr/>
          <p:nvPr/>
        </p:nvSpPr>
        <p:spPr>
          <a:xfrm>
            <a:off x="8284464" y="4224528"/>
            <a:ext cx="3026664" cy="978408"/>
          </a:xfrm>
          <a:prstGeom prst="rect">
            <a:avLst/>
          </a:prstGeom>
          <a:noFill/>
          <a:ln/>
        </p:spPr>
        <p:txBody>
          <a:bodyPr wrap="square" lIns="0" tIns="0" rIns="0" bIns="0" rtlCol="0" anchor="t">
            <a:normAutofit/>
          </a:bodyPr>
          <a:lstStyle/>
          <a:p>
            <a:pPr indent="0" marL="0">
              <a:buNone/>
            </a:pPr>
            <a:r>
              <a:rPr lang="en-US" sz="1020" dirty="0">
                <a:solidFill>
                  <a:srgbClr val="AAC0B2"/>
                </a:solidFill>
                <a:latin typeface="Aptos" pitchFamily="34" charset="0"/>
                <a:ea typeface="Aptos" pitchFamily="34" charset="-122"/>
                <a:cs typeface="Aptos" pitchFamily="34" charset="-120"/>
              </a:rPr>
              <a:t>Practical: low-cost baseline</a:t>
            </a:r>
            <a:endParaRPr lang="en-US" sz="1020" dirty="0"/>
          </a:p>
          <a:p>
            <a:pPr indent="0" marL="0">
              <a:buNone/>
            </a:pPr>
            <a:r>
              <a:rPr lang="en-US" sz="1020" dirty="0">
                <a:solidFill>
                  <a:srgbClr val="AAC0B2"/>
                </a:solidFill>
                <a:latin typeface="Aptos" pitchFamily="34" charset="0"/>
                <a:ea typeface="Aptos" pitchFamily="34" charset="-122"/>
                <a:cs typeface="Aptos" pitchFamily="34" charset="-120"/>
              </a:rPr>
              <a:t>Sustainable: synthetic + open</a:t>
            </a:r>
            <a:endParaRPr lang="en-US" sz="1020" dirty="0"/>
          </a:p>
          <a:p>
            <a:pPr indent="0" marL="0">
              <a:buNone/>
            </a:pPr>
            <a:r>
              <a:rPr lang="en-US" sz="1020" dirty="0">
                <a:solidFill>
                  <a:srgbClr val="AAC0B2"/>
                </a:solidFill>
                <a:latin typeface="Aptos" pitchFamily="34" charset="0"/>
                <a:ea typeface="Aptos" pitchFamily="34" charset="-122"/>
                <a:cs typeface="Aptos" pitchFamily="34" charset="-120"/>
              </a:rPr>
              <a:t>Scalable: research / training</a:t>
            </a:r>
            <a:endParaRPr lang="en-US" sz="1020" dirty="0"/>
          </a:p>
          <a:p>
            <a:pPr indent="0" marL="0">
              <a:buNone/>
            </a:pPr>
            <a:r>
              <a:rPr lang="en-US" sz="1020" dirty="0">
                <a:solidFill>
                  <a:srgbClr val="AAC0B2"/>
                </a:solidFill>
                <a:latin typeface="Aptos" pitchFamily="34" charset="0"/>
                <a:ea typeface="Aptos" pitchFamily="34" charset="-122"/>
                <a:cs typeface="Aptos" pitchFamily="34" charset="-120"/>
              </a:rPr>
              <a:t>Production: validation required</a:t>
            </a:r>
            <a:endParaRPr lang="en-US" sz="1020" dirty="0"/>
          </a:p>
        </p:txBody>
      </p:sp>
      <p:sp>
        <p:nvSpPr>
          <p:cNvPr id="25" name="Slide Number Placeholder 0"/>
          <p:cNvSpPr>
            <a:spLocks noGrp="1"/>
          </p:cNvSpPr>
          <p:nvPr>
            <p:ph type="sldNum" sz="quarter" idx="4294967295"/>
          </p:nvPr>
        </p:nvSpPr>
        <p:spPr>
          <a:xfrm>
            <a:off x="11356848" y="6574536"/>
            <a:ext cx="320040" cy="164592"/>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rgbClr val="769083"/>
                </a:solidFill>
                <a:latin typeface="Consolas"/>
                <a:ea typeface="Consolas"/>
                <a:cs typeface="Consola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30352" y="566928"/>
            <a:ext cx="4754880" cy="219456"/>
          </a:xfrm>
          <a:prstGeom prst="rect">
            <a:avLst/>
          </a:prstGeom>
          <a:noFill/>
          <a:ln/>
        </p:spPr>
        <p:txBody>
          <a:bodyPr wrap="square" lIns="0" tIns="0" rIns="0" bIns="0" rtlCol="0" anchor="ctr"/>
          <a:lstStyle/>
          <a:p>
            <a:pPr indent="0" marL="0">
              <a:buNone/>
            </a:pPr>
            <a:r>
              <a:rPr lang="en-US" sz="1000" b="1" spc="130" kern="0" dirty="0">
                <a:solidFill>
                  <a:srgbClr val="38E881"/>
                </a:solidFill>
                <a:latin typeface="Consolas" pitchFamily="34" charset="0"/>
                <a:ea typeface="Consolas" pitchFamily="34" charset="-122"/>
                <a:cs typeface="Consolas" pitchFamily="34" charset="-120"/>
              </a:rPr>
              <a:t>07 / CONCLUSION</a:t>
            </a:r>
            <a:endParaRPr lang="en-US" sz="1000" dirty="0"/>
          </a:p>
        </p:txBody>
      </p:sp>
      <p:sp>
        <p:nvSpPr>
          <p:cNvPr id="3" name="Text 1"/>
          <p:cNvSpPr/>
          <p:nvPr/>
        </p:nvSpPr>
        <p:spPr>
          <a:xfrm>
            <a:off x="530352" y="804672"/>
            <a:ext cx="11064240" cy="594360"/>
          </a:xfrm>
          <a:prstGeom prst="rect">
            <a:avLst/>
          </a:prstGeom>
          <a:noFill/>
          <a:ln/>
        </p:spPr>
        <p:txBody>
          <a:bodyPr wrap="square" lIns="0" tIns="0" rIns="0" bIns="0" rtlCol="0" anchor="ctr">
            <a:normAutofit/>
          </a:bodyPr>
          <a:lstStyle/>
          <a:p>
            <a:pPr indent="0" marL="0">
              <a:buNone/>
            </a:pPr>
            <a:r>
              <a:rPr lang="en-US" sz="2800" b="1" dirty="0">
                <a:solidFill>
                  <a:srgbClr val="F4FBF6"/>
                </a:solidFill>
                <a:latin typeface="Aptos Display" pitchFamily="34" charset="0"/>
                <a:ea typeface="Aptos Display" pitchFamily="34" charset="-122"/>
                <a:cs typeface="Aptos Display" pitchFamily="34" charset="-120"/>
              </a:rPr>
              <a:t>A useful AI project does not need an AI victory</a:t>
            </a:r>
            <a:endParaRPr lang="en-US" sz="2800" dirty="0"/>
          </a:p>
        </p:txBody>
      </p:sp>
      <p:sp>
        <p:nvSpPr>
          <p:cNvPr id="4" name="Text 2"/>
          <p:cNvSpPr/>
          <p:nvPr/>
        </p:nvSpPr>
        <p:spPr>
          <a:xfrm>
            <a:off x="548640" y="1399032"/>
            <a:ext cx="10698480" cy="384048"/>
          </a:xfrm>
          <a:prstGeom prst="rect">
            <a:avLst/>
          </a:prstGeom>
          <a:noFill/>
          <a:ln/>
        </p:spPr>
        <p:txBody>
          <a:bodyPr wrap="square" lIns="0" tIns="0" rIns="0" bIns="0" rtlCol="0" anchor="ctr">
            <a:normAutofit/>
          </a:bodyPr>
          <a:lstStyle/>
          <a:p>
            <a:pPr indent="0" marL="0">
              <a:buNone/>
            </a:pPr>
            <a:r>
              <a:rPr lang="en-US" sz="1350" dirty="0">
                <a:solidFill>
                  <a:srgbClr val="AAC0B2"/>
                </a:solidFill>
                <a:latin typeface="Aptos" pitchFamily="34" charset="0"/>
                <a:ea typeface="Aptos" pitchFamily="34" charset="-122"/>
                <a:cs typeface="Aptos" pitchFamily="34" charset="-120"/>
              </a:rPr>
              <a:t>The value is in the evidence, the boundaries, and the decision the experiment supports.</a:t>
            </a:r>
            <a:endParaRPr lang="en-US" sz="1350" dirty="0"/>
          </a:p>
        </p:txBody>
      </p:sp>
      <p:sp>
        <p:nvSpPr>
          <p:cNvPr id="5" name="Shape 3"/>
          <p:cNvSpPr/>
          <p:nvPr/>
        </p:nvSpPr>
        <p:spPr>
          <a:xfrm>
            <a:off x="658368" y="1901952"/>
            <a:ext cx="7452360" cy="3547872"/>
          </a:xfrm>
          <a:prstGeom prst="roundRect">
            <a:avLst>
              <a:gd name="adj" fmla="val 1289"/>
            </a:avLst>
          </a:prstGeom>
          <a:solidFill>
            <a:srgbClr val="0D1913"/>
          </a:solidFill>
          <a:ln w="12700">
            <a:solidFill>
              <a:srgbClr val="294037"/>
            </a:solidFill>
            <a:prstDash val="solid"/>
          </a:ln>
        </p:spPr>
      </p:sp>
      <p:sp>
        <p:nvSpPr>
          <p:cNvPr id="6" name="Shape 4"/>
          <p:cNvSpPr/>
          <p:nvPr/>
        </p:nvSpPr>
        <p:spPr>
          <a:xfrm>
            <a:off x="932688" y="2221992"/>
            <a:ext cx="438912" cy="438912"/>
          </a:xfrm>
          <a:prstGeom prst="ellipse">
            <a:avLst/>
          </a:prstGeom>
          <a:solidFill>
            <a:srgbClr val="122019"/>
          </a:solidFill>
          <a:ln w="12700">
            <a:solidFill>
              <a:srgbClr val="38E881"/>
            </a:solidFill>
            <a:prstDash val="solid"/>
          </a:ln>
        </p:spPr>
      </p:sp>
      <p:sp>
        <p:nvSpPr>
          <p:cNvPr id="7" name="Text 5"/>
          <p:cNvSpPr/>
          <p:nvPr/>
        </p:nvSpPr>
        <p:spPr>
          <a:xfrm>
            <a:off x="932688" y="2331720"/>
            <a:ext cx="438912" cy="155448"/>
          </a:xfrm>
          <a:prstGeom prst="rect">
            <a:avLst/>
          </a:prstGeom>
          <a:noFill/>
          <a:ln/>
        </p:spPr>
        <p:txBody>
          <a:bodyPr wrap="square" lIns="0" tIns="0" rIns="0" bIns="0" rtlCol="0" anchor="ctr"/>
          <a:lstStyle/>
          <a:p>
            <a:pPr algn="ctr" indent="0" marL="0">
              <a:buNone/>
            </a:pPr>
            <a:r>
              <a:rPr lang="en-US" sz="900" b="1" dirty="0">
                <a:solidFill>
                  <a:srgbClr val="38E881"/>
                </a:solidFill>
                <a:latin typeface="Consolas" pitchFamily="34" charset="0"/>
                <a:ea typeface="Consolas" pitchFamily="34" charset="-122"/>
                <a:cs typeface="Consolas" pitchFamily="34" charset="-120"/>
              </a:rPr>
              <a:t>1</a:t>
            </a:r>
            <a:endParaRPr lang="en-US" sz="900" dirty="0"/>
          </a:p>
        </p:txBody>
      </p:sp>
      <p:sp>
        <p:nvSpPr>
          <p:cNvPr id="8" name="Text 6"/>
          <p:cNvSpPr/>
          <p:nvPr/>
        </p:nvSpPr>
        <p:spPr>
          <a:xfrm>
            <a:off x="1554480" y="2212848"/>
            <a:ext cx="6080760" cy="292608"/>
          </a:xfrm>
          <a:prstGeom prst="rect">
            <a:avLst/>
          </a:prstGeom>
          <a:noFill/>
          <a:ln/>
        </p:spPr>
        <p:txBody>
          <a:bodyPr wrap="square" lIns="0" tIns="0" rIns="0" bIns="0" rtlCol="0" anchor="ctr">
            <a:normAutofit/>
          </a:bodyPr>
          <a:lstStyle/>
          <a:p>
            <a:pPr indent="0" marL="0">
              <a:buNone/>
            </a:pPr>
            <a:r>
              <a:rPr lang="en-US" sz="1550" b="1" dirty="0">
                <a:solidFill>
                  <a:srgbClr val="F4FBF6"/>
                </a:solidFill>
                <a:latin typeface="Aptos Display" pitchFamily="34" charset="0"/>
                <a:ea typeface="Aptos Display" pitchFamily="34" charset="-122"/>
                <a:cs typeface="Aptos Display" pitchFamily="34" charset="-120"/>
              </a:rPr>
              <a:t>Do not deploy it as audit autopilot.</a:t>
            </a:r>
            <a:endParaRPr lang="en-US" sz="1550" dirty="0"/>
          </a:p>
        </p:txBody>
      </p:sp>
      <p:sp>
        <p:nvSpPr>
          <p:cNvPr id="9" name="Text 7"/>
          <p:cNvSpPr/>
          <p:nvPr/>
        </p:nvSpPr>
        <p:spPr>
          <a:xfrm>
            <a:off x="1554480" y="2578608"/>
            <a:ext cx="5989320" cy="237744"/>
          </a:xfrm>
          <a:prstGeom prst="rect">
            <a:avLst/>
          </a:prstGeom>
          <a:noFill/>
          <a:ln/>
        </p:spPr>
        <p:txBody>
          <a:bodyPr wrap="square" lIns="0" tIns="0" rIns="0" bIns="0" rtlCol="0" anchor="ctr">
            <a:normAutofit/>
          </a:bodyPr>
          <a:lstStyle/>
          <a:p>
            <a:pPr indent="0" marL="0">
              <a:buNone/>
            </a:pPr>
            <a:r>
              <a:rPr lang="en-US" sz="960" dirty="0">
                <a:solidFill>
                  <a:srgbClr val="AAC0B2"/>
                </a:solidFill>
                <a:latin typeface="Aptos" pitchFamily="34" charset="0"/>
                <a:ea typeface="Aptos" pitchFamily="34" charset="-122"/>
                <a:cs typeface="Aptos" pitchFamily="34" charset="-120"/>
              </a:rPr>
              <a:t>Human authority and governed validation remain mandatory.</a:t>
            </a:r>
            <a:endParaRPr lang="en-US" sz="960" dirty="0"/>
          </a:p>
        </p:txBody>
      </p:sp>
      <p:sp>
        <p:nvSpPr>
          <p:cNvPr id="10" name="Shape 8"/>
          <p:cNvSpPr/>
          <p:nvPr/>
        </p:nvSpPr>
        <p:spPr>
          <a:xfrm>
            <a:off x="932688" y="3163824"/>
            <a:ext cx="438912" cy="438912"/>
          </a:xfrm>
          <a:prstGeom prst="ellipse">
            <a:avLst/>
          </a:prstGeom>
          <a:solidFill>
            <a:srgbClr val="122019"/>
          </a:solidFill>
          <a:ln w="12700">
            <a:solidFill>
              <a:srgbClr val="38E881"/>
            </a:solidFill>
            <a:prstDash val="solid"/>
          </a:ln>
        </p:spPr>
      </p:sp>
      <p:sp>
        <p:nvSpPr>
          <p:cNvPr id="11" name="Text 9"/>
          <p:cNvSpPr/>
          <p:nvPr/>
        </p:nvSpPr>
        <p:spPr>
          <a:xfrm>
            <a:off x="932688" y="3273552"/>
            <a:ext cx="438912" cy="155448"/>
          </a:xfrm>
          <a:prstGeom prst="rect">
            <a:avLst/>
          </a:prstGeom>
          <a:noFill/>
          <a:ln/>
        </p:spPr>
        <p:txBody>
          <a:bodyPr wrap="square" lIns="0" tIns="0" rIns="0" bIns="0" rtlCol="0" anchor="ctr"/>
          <a:lstStyle/>
          <a:p>
            <a:pPr algn="ctr" indent="0" marL="0">
              <a:buNone/>
            </a:pPr>
            <a:r>
              <a:rPr lang="en-US" sz="900" b="1" dirty="0">
                <a:solidFill>
                  <a:srgbClr val="38E881"/>
                </a:solidFill>
                <a:latin typeface="Consolas" pitchFamily="34" charset="0"/>
                <a:ea typeface="Consolas" pitchFamily="34" charset="-122"/>
                <a:cs typeface="Consolas" pitchFamily="34" charset="-120"/>
              </a:rPr>
              <a:t>2</a:t>
            </a:r>
            <a:endParaRPr lang="en-US" sz="900" dirty="0"/>
          </a:p>
        </p:txBody>
      </p:sp>
      <p:sp>
        <p:nvSpPr>
          <p:cNvPr id="12" name="Text 10"/>
          <p:cNvSpPr/>
          <p:nvPr/>
        </p:nvSpPr>
        <p:spPr>
          <a:xfrm>
            <a:off x="1554480" y="3154680"/>
            <a:ext cx="6080760" cy="292608"/>
          </a:xfrm>
          <a:prstGeom prst="rect">
            <a:avLst/>
          </a:prstGeom>
          <a:noFill/>
          <a:ln/>
        </p:spPr>
        <p:txBody>
          <a:bodyPr wrap="square" lIns="0" tIns="0" rIns="0" bIns="0" rtlCol="0" anchor="ctr">
            <a:normAutofit/>
          </a:bodyPr>
          <a:lstStyle/>
          <a:p>
            <a:pPr indent="0" marL="0">
              <a:buNone/>
            </a:pPr>
            <a:r>
              <a:rPr lang="en-US" sz="1550" b="1" dirty="0">
                <a:solidFill>
                  <a:srgbClr val="F4FBF6"/>
                </a:solidFill>
                <a:latin typeface="Aptos Display" pitchFamily="34" charset="0"/>
                <a:ea typeface="Aptos Display" pitchFamily="34" charset="-122"/>
                <a:cs typeface="Aptos Display" pitchFamily="34" charset="-120"/>
              </a:rPr>
              <a:t>Few-shot beat QLoRA within the Gemma v1.0 runs.</a:t>
            </a:r>
            <a:endParaRPr lang="en-US" sz="1550" dirty="0"/>
          </a:p>
        </p:txBody>
      </p:sp>
      <p:sp>
        <p:nvSpPr>
          <p:cNvPr id="13" name="Text 11"/>
          <p:cNvSpPr/>
          <p:nvPr/>
        </p:nvSpPr>
        <p:spPr>
          <a:xfrm>
            <a:off x="1554480" y="3520440"/>
            <a:ext cx="5989320" cy="237744"/>
          </a:xfrm>
          <a:prstGeom prst="rect">
            <a:avLst/>
          </a:prstGeom>
          <a:noFill/>
          <a:ln/>
        </p:spPr>
        <p:txBody>
          <a:bodyPr wrap="square" lIns="0" tIns="0" rIns="0" bIns="0" rtlCol="0" anchor="ctr">
            <a:normAutofit/>
          </a:bodyPr>
          <a:lstStyle/>
          <a:p>
            <a:pPr indent="0" marL="0">
              <a:buNone/>
            </a:pPr>
            <a:r>
              <a:rPr lang="en-US" sz="960" dirty="0">
                <a:solidFill>
                  <a:srgbClr val="AAC0B2"/>
                </a:solidFill>
                <a:latin typeface="Aptos" pitchFamily="34" charset="0"/>
                <a:ea typeface="Aptos" pitchFamily="34" charset="-122"/>
                <a:cs typeface="Aptos" pitchFamily="34" charset="-120"/>
              </a:rPr>
              <a:t>Fine-tuning did not automatically improve this evidence task.</a:t>
            </a:r>
            <a:endParaRPr lang="en-US" sz="960" dirty="0"/>
          </a:p>
        </p:txBody>
      </p:sp>
      <p:sp>
        <p:nvSpPr>
          <p:cNvPr id="14" name="Shape 12"/>
          <p:cNvSpPr/>
          <p:nvPr/>
        </p:nvSpPr>
        <p:spPr>
          <a:xfrm>
            <a:off x="932688" y="4105656"/>
            <a:ext cx="438912" cy="438912"/>
          </a:xfrm>
          <a:prstGeom prst="ellipse">
            <a:avLst/>
          </a:prstGeom>
          <a:solidFill>
            <a:srgbClr val="38E881"/>
          </a:solidFill>
          <a:ln w="12700">
            <a:solidFill>
              <a:srgbClr val="38E881"/>
            </a:solidFill>
            <a:prstDash val="solid"/>
          </a:ln>
        </p:spPr>
      </p:sp>
      <p:sp>
        <p:nvSpPr>
          <p:cNvPr id="15" name="Text 13"/>
          <p:cNvSpPr/>
          <p:nvPr/>
        </p:nvSpPr>
        <p:spPr>
          <a:xfrm>
            <a:off x="932688" y="4215384"/>
            <a:ext cx="438912" cy="155448"/>
          </a:xfrm>
          <a:prstGeom prst="rect">
            <a:avLst/>
          </a:prstGeom>
          <a:noFill/>
          <a:ln/>
        </p:spPr>
        <p:txBody>
          <a:bodyPr wrap="square" lIns="0" tIns="0" rIns="0" bIns="0" rtlCol="0" anchor="ctr"/>
          <a:lstStyle/>
          <a:p>
            <a:pPr algn="ctr" indent="0" marL="0">
              <a:buNone/>
            </a:pPr>
            <a:r>
              <a:rPr lang="en-US" sz="900" b="1" dirty="0">
                <a:solidFill>
                  <a:srgbClr val="07100C"/>
                </a:solidFill>
                <a:latin typeface="Consolas" pitchFamily="34" charset="0"/>
                <a:ea typeface="Consolas" pitchFamily="34" charset="-122"/>
                <a:cs typeface="Consolas" pitchFamily="34" charset="-120"/>
              </a:rPr>
              <a:t>3</a:t>
            </a:r>
            <a:endParaRPr lang="en-US" sz="900" dirty="0"/>
          </a:p>
        </p:txBody>
      </p:sp>
      <p:sp>
        <p:nvSpPr>
          <p:cNvPr id="16" name="Text 14"/>
          <p:cNvSpPr/>
          <p:nvPr/>
        </p:nvSpPr>
        <p:spPr>
          <a:xfrm>
            <a:off x="1554480" y="4096512"/>
            <a:ext cx="6080760" cy="292608"/>
          </a:xfrm>
          <a:prstGeom prst="rect">
            <a:avLst/>
          </a:prstGeom>
          <a:noFill/>
          <a:ln/>
        </p:spPr>
        <p:txBody>
          <a:bodyPr wrap="square" lIns="0" tIns="0" rIns="0" bIns="0" rtlCol="0" anchor="ctr">
            <a:normAutofit/>
          </a:bodyPr>
          <a:lstStyle/>
          <a:p>
            <a:pPr indent="0" marL="0">
              <a:buNone/>
            </a:pPr>
            <a:r>
              <a:rPr lang="en-US" sz="1550" b="1" dirty="0">
                <a:solidFill>
                  <a:srgbClr val="F4FBF6"/>
                </a:solidFill>
                <a:latin typeface="Aptos Display" pitchFamily="34" charset="0"/>
                <a:ea typeface="Aptos Display" pitchFamily="34" charset="-122"/>
                <a:cs typeface="Aptos Display" pitchFamily="34" charset="-120"/>
              </a:rPr>
              <a:t>The negative result is still a result.</a:t>
            </a:r>
            <a:endParaRPr lang="en-US" sz="1550" dirty="0"/>
          </a:p>
        </p:txBody>
      </p:sp>
      <p:sp>
        <p:nvSpPr>
          <p:cNvPr id="17" name="Text 15"/>
          <p:cNvSpPr/>
          <p:nvPr/>
        </p:nvSpPr>
        <p:spPr>
          <a:xfrm>
            <a:off x="1554480" y="4462272"/>
            <a:ext cx="5989320" cy="237744"/>
          </a:xfrm>
          <a:prstGeom prst="rect">
            <a:avLst/>
          </a:prstGeom>
          <a:noFill/>
          <a:ln/>
        </p:spPr>
        <p:txBody>
          <a:bodyPr wrap="square" lIns="0" tIns="0" rIns="0" bIns="0" rtlCol="0" anchor="ctr">
            <a:normAutofit/>
          </a:bodyPr>
          <a:lstStyle/>
          <a:p>
            <a:pPr indent="0" marL="0">
              <a:buNone/>
            </a:pPr>
            <a:r>
              <a:rPr lang="en-US" sz="960" dirty="0">
                <a:solidFill>
                  <a:srgbClr val="AAC0B2"/>
                </a:solidFill>
                <a:latin typeface="Aptos" pitchFamily="34" charset="0"/>
                <a:ea typeface="Aptos" pitchFamily="34" charset="-122"/>
                <a:cs typeface="Aptos" pitchFamily="34" charset="-120"/>
              </a:rPr>
              <a:t>ControlSift preserves the receipts, failure modes, and claim boundaries.</a:t>
            </a:r>
            <a:endParaRPr lang="en-US" sz="960" dirty="0"/>
          </a:p>
        </p:txBody>
      </p:sp>
      <p:sp>
        <p:nvSpPr>
          <p:cNvPr id="18" name="Text 16"/>
          <p:cNvSpPr/>
          <p:nvPr/>
        </p:nvSpPr>
        <p:spPr>
          <a:xfrm>
            <a:off x="8485632" y="1993392"/>
            <a:ext cx="2743200" cy="201168"/>
          </a:xfrm>
          <a:prstGeom prst="rect">
            <a:avLst/>
          </a:prstGeom>
          <a:noFill/>
          <a:ln/>
        </p:spPr>
        <p:txBody>
          <a:bodyPr wrap="square" lIns="0" tIns="0" rIns="0" bIns="0" rtlCol="0" anchor="ctr"/>
          <a:lstStyle/>
          <a:p>
            <a:pPr algn="ctr" indent="0" marL="0">
              <a:buNone/>
            </a:pPr>
            <a:r>
              <a:rPr lang="en-US" sz="930" b="1" spc="80" kern="0" dirty="0">
                <a:solidFill>
                  <a:srgbClr val="38E881"/>
                </a:solidFill>
                <a:latin typeface="Consolas" pitchFamily="34" charset="0"/>
                <a:ea typeface="Consolas" pitchFamily="34" charset="-122"/>
                <a:cs typeface="Consolas" pitchFamily="34" charset="-120"/>
              </a:rPr>
              <a:t>INSPECT THE FULL ARTIFACT</a:t>
            </a:r>
            <a:endParaRPr lang="en-US" sz="930" dirty="0"/>
          </a:p>
        </p:txBody>
      </p:sp>
      <p:pic>
        <p:nvPicPr>
          <p:cNvPr id="19" name="Image 0" descr="preencoded.png">    </p:cNvPr>
          <p:cNvPicPr>
            <a:picLocks noChangeAspect="1"/>
          </p:cNvPicPr>
          <p:nvPr/>
        </p:nvPicPr>
        <p:blipFill>
          <a:blip r:embed="rId1"/>
          <a:stretch>
            <a:fillRect/>
          </a:stretch>
        </p:blipFill>
        <p:spPr>
          <a:xfrm>
            <a:off x="8796528" y="2423160"/>
            <a:ext cx="2084832" cy="2084832"/>
          </a:xfrm>
          <a:prstGeom prst="rect">
            <a:avLst/>
          </a:prstGeom>
        </p:spPr>
      </p:pic>
      <p:sp>
        <p:nvSpPr>
          <p:cNvPr id="20" name="Text 17"/>
          <p:cNvSpPr/>
          <p:nvPr/>
        </p:nvSpPr>
        <p:spPr>
          <a:xfrm>
            <a:off x="8348472" y="4681728"/>
            <a:ext cx="2980944" cy="274320"/>
          </a:xfrm>
          <a:prstGeom prst="rect">
            <a:avLst/>
          </a:prstGeom>
          <a:noFill/>
          <a:ln/>
        </p:spPr>
        <p:txBody>
          <a:bodyPr wrap="square" lIns="0" tIns="0" rIns="0" bIns="0" rtlCol="0" anchor="ctr">
            <a:normAutofit/>
          </a:bodyPr>
          <a:lstStyle/>
          <a:p>
            <a:pPr algn="ctr" indent="0" marL="0">
              <a:buNone/>
            </a:pPr>
            <a:r>
              <a:rPr lang="en-US" sz="900" dirty="0">
                <a:solidFill>
                  <a:srgbClr val="F4FBF6"/>
                </a:solidFill>
                <a:latin typeface="Consolas" pitchFamily="34" charset="0"/>
                <a:ea typeface="Consolas" pitchFamily="34" charset="-122"/>
                <a:cs typeface="Consolas" pitchFamily="34" charset="-120"/>
              </a:rPr>
              <a:t>jtflack-grc.github.io/controlsift/</a:t>
            </a:r>
            <a:endParaRPr lang="en-US" sz="900" dirty="0"/>
          </a:p>
        </p:txBody>
      </p:sp>
      <p:sp>
        <p:nvSpPr>
          <p:cNvPr id="21" name="Text 18"/>
          <p:cNvSpPr/>
          <p:nvPr/>
        </p:nvSpPr>
        <p:spPr>
          <a:xfrm>
            <a:off x="8412480" y="5029200"/>
            <a:ext cx="2834640" cy="457200"/>
          </a:xfrm>
          <a:prstGeom prst="rect">
            <a:avLst/>
          </a:prstGeom>
          <a:noFill/>
          <a:ln/>
        </p:spPr>
        <p:txBody>
          <a:bodyPr wrap="square" lIns="0" tIns="0" rIns="0" bIns="0" rtlCol="0" anchor="ctr">
            <a:normAutofit/>
          </a:bodyPr>
          <a:lstStyle/>
          <a:p>
            <a:pPr algn="ctr" indent="0" marL="0">
              <a:buNone/>
            </a:pPr>
            <a:r>
              <a:rPr lang="en-US" sz="920" dirty="0">
                <a:solidFill>
                  <a:srgbClr val="AAC0B2"/>
                </a:solidFill>
                <a:latin typeface="Aptos" pitchFamily="34" charset="0"/>
                <a:ea typeface="Aptos" pitchFamily="34" charset="-122"/>
                <a:cs typeface="Aptos" pitchFamily="34" charset="-120"/>
              </a:rPr>
              <a:t>Report • sources • results • Failure Lab • assurance • reproduce</a:t>
            </a:r>
            <a:endParaRPr lang="en-US" sz="920" dirty="0"/>
          </a:p>
        </p:txBody>
      </p:sp>
      <p:sp>
        <p:nvSpPr>
          <p:cNvPr id="22" name="Text 19"/>
          <p:cNvSpPr/>
          <p:nvPr/>
        </p:nvSpPr>
        <p:spPr>
          <a:xfrm>
            <a:off x="566928" y="6281928"/>
            <a:ext cx="10698480" cy="164592"/>
          </a:xfrm>
          <a:prstGeom prst="rect">
            <a:avLst/>
          </a:prstGeom>
          <a:noFill/>
          <a:ln/>
        </p:spPr>
        <p:txBody>
          <a:bodyPr wrap="square" lIns="0" tIns="0" rIns="0" bIns="0" rtlCol="0" anchor="ctr">
            <a:normAutofit/>
          </a:bodyPr>
          <a:lstStyle/>
          <a:p>
            <a:pPr indent="0" marL="0">
              <a:buNone/>
            </a:pPr>
            <a:r>
              <a:rPr lang="en-US" sz="720" i="1" dirty="0">
                <a:solidFill>
                  <a:srgbClr val="789083"/>
                </a:solidFill>
                <a:latin typeface="Aptos" pitchFamily="34" charset="0"/>
                <a:ea typeface="Aptos" pitchFamily="34" charset="-122"/>
                <a:cs typeface="Aptos" pitchFamily="34" charset="-120"/>
              </a:rPr>
              <a:t>External grounding and full bibliography are published in the ControlSift capstone research-sources page.</a:t>
            </a:r>
            <a:endParaRPr lang="en-US" sz="720" dirty="0"/>
          </a:p>
        </p:txBody>
      </p:sp>
      <p:sp>
        <p:nvSpPr>
          <p:cNvPr id="25" name="Slide Number Placeholder 0"/>
          <p:cNvSpPr>
            <a:spLocks noGrp="1"/>
          </p:cNvSpPr>
          <p:nvPr>
            <p:ph type="sldNum" sz="quarter" idx="4294967295"/>
          </p:nvPr>
        </p:nvSpPr>
        <p:spPr>
          <a:xfrm>
            <a:off x="11356848" y="6574536"/>
            <a:ext cx="320040" cy="164592"/>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rgbClr val="769083"/>
                </a:solidFill>
                <a:latin typeface="Consolas"/>
                <a:ea typeface="Consolas"/>
                <a:cs typeface="Consolas"/>
              </a:defRPr>
            </a:lvl1pPr>
          </a:lstStyle>
          <a:p>
            <a:pPr algn="r"/>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Independent applied research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ControlSift — Can a small language model tell proof from paperwork?</dc:title>
  <dc:subject>ControlSift capstone presentation</dc:subject>
  <dc:creator>John Flack</dc:creator>
  <cp:lastModifiedBy>John Flack</cp:lastModifiedBy>
  <cp:revision>1</cp:revision>
  <dcterms:created xsi:type="dcterms:W3CDTF">2026-09-10T20:25:59Z</dcterms:created>
  <dcterms:modified xsi:type="dcterms:W3CDTF">2026-09-10T20:25:59Z</dcterms:modified>
</cp:coreProperties>
</file>